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75" r:id="rId4"/>
    <p:sldId id="260" r:id="rId5"/>
    <p:sldId id="256" r:id="rId6"/>
    <p:sldId id="268" r:id="rId7"/>
    <p:sldId id="266" r:id="rId8"/>
    <p:sldId id="269" r:id="rId9"/>
    <p:sldId id="267" r:id="rId10"/>
    <p:sldId id="270" r:id="rId11"/>
    <p:sldId id="271" r:id="rId12"/>
    <p:sldId id="272" r:id="rId13"/>
    <p:sldId id="276" r:id="rId14"/>
    <p:sldId id="277" r:id="rId15"/>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on David White" initials="JDW" lastIdx="1" clrIdx="0">
    <p:extLst>
      <p:ext uri="{19B8F6BF-5375-455C-9EA6-DF929625EA0E}">
        <p15:presenceInfo xmlns:p15="http://schemas.microsoft.com/office/powerpoint/2012/main" userId="eac768eb5b52e7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85" autoAdjust="0"/>
    <p:restoredTop sz="94660"/>
  </p:normalViewPr>
  <p:slideViewPr>
    <p:cSldViewPr snapToGrid="0">
      <p:cViewPr varScale="1">
        <p:scale>
          <a:sx n="148" d="100"/>
          <a:sy n="148" d="100"/>
        </p:scale>
        <p:origin x="9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D5F988-76C2-4148-8582-5EEF376B3861}"/>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A98CB733-37C5-4E4E-BEE9-F377780AF7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99447AB-4478-4CF6-9DA6-665C965F338C}"/>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E66736CB-93C3-4FFE-9A85-EE2359E5B66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15F962C-294F-4559-8338-9FED69D31C7F}"/>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39382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5673669-D351-4385-8281-A586CDD72D8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B8ADF35-DCA7-4BEC-B87E-CB3EA24B6801}"/>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8079BE2-5BB7-4863-8E89-838308C4DB60}"/>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F2FDF803-4350-4D7F-8E44-0B0CCABAE4A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970D795-3F59-499C-8C88-4537A6920FD5}"/>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877207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D51C41-E926-40EF-8F61-2B0BC9FA26F5}"/>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59275628-F9E7-476A-846F-DC416E0649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6405D105-9F5F-42CB-BCA7-D2A0806AA20C}"/>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1BEB5752-8F58-4845-8D73-F5551705C40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DB6356F-5CC3-4DAF-97D6-3B27B8774D6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14738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5BF4E7-C54F-4278-81EE-91E20C4F153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2B6DDBA-1BAD-4419-9DA9-D296F86A795B}"/>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F0906687-124D-4D0D-873C-250AD1C0385B}"/>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F03DFD37-C34D-4B17-945D-57AB31645D6C}"/>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6" name="頁尾版面配置區 5">
            <a:extLst>
              <a:ext uri="{FF2B5EF4-FFF2-40B4-BE49-F238E27FC236}">
                <a16:creationId xmlns:a16="http://schemas.microsoft.com/office/drawing/2014/main" id="{43B8F9A7-BBE4-4E7C-A700-1F7F30B8871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127D408-3E83-4E5D-9EA3-5158963520A1}"/>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78667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7A9845-B6AF-40DE-850D-A408FAA7EFE9}"/>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2712529D-4ADF-4BCD-80DB-54F88E9BF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D7001CDC-5534-4C3C-9C0B-EC65237371B5}"/>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16B6AD42-37BB-4779-B065-F36F4FAAE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DF815868-B69F-4B9B-BA67-7875660463C5}"/>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E5D12F2E-4D83-457A-890C-21DA4B6DE97A}"/>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8" name="頁尾版面配置區 7">
            <a:extLst>
              <a:ext uri="{FF2B5EF4-FFF2-40B4-BE49-F238E27FC236}">
                <a16:creationId xmlns:a16="http://schemas.microsoft.com/office/drawing/2014/main" id="{8EDEC233-2B32-459B-8DB5-9976F941AEE1}"/>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2499A5B8-6F3E-49AE-BCC4-E92EA8C76585}"/>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88581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39A1F32-798C-46BB-A499-502AA196D144}"/>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C7805B4A-14A5-404A-8284-920575231205}"/>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4" name="頁尾版面配置區 3">
            <a:extLst>
              <a:ext uri="{FF2B5EF4-FFF2-40B4-BE49-F238E27FC236}">
                <a16:creationId xmlns:a16="http://schemas.microsoft.com/office/drawing/2014/main" id="{2B8CA46D-E11B-403A-A8D3-7909279CABD1}"/>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DF45E89F-CD40-4E49-893D-C84C56C71BE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572695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9F5C0E1-DA15-4EB9-A9D8-546B81C141B2}"/>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3" name="頁尾版面配置區 2">
            <a:extLst>
              <a:ext uri="{FF2B5EF4-FFF2-40B4-BE49-F238E27FC236}">
                <a16:creationId xmlns:a16="http://schemas.microsoft.com/office/drawing/2014/main" id="{CB004A2E-B532-4FAF-A2B8-444227AEC9F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57C0410E-F835-48C3-B8DA-A8BD44AF7E4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21915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A1CF476-31D7-48C2-B376-F086F3596F6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788A45F4-F0A9-4991-BEE0-EBE4E2C36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9C994B93-D36F-4B13-A290-EE24E2C10A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B3B54E46-3191-461F-96A2-6EEB70EAF71B}"/>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6" name="頁尾版面配置區 5">
            <a:extLst>
              <a:ext uri="{FF2B5EF4-FFF2-40B4-BE49-F238E27FC236}">
                <a16:creationId xmlns:a16="http://schemas.microsoft.com/office/drawing/2014/main" id="{F296A914-E58C-4120-B161-2D8D54C4D29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C1D627A-B36B-47D1-BEAB-E720AAD9726C}"/>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4111939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CE60A3-9D97-4E46-BB5F-8845F16D74F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A62A7D5C-2D89-4705-8492-7181A286E7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ACAF7F50-4B3B-43C6-B00C-CEF716506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DDD489FB-7936-4CF8-A30D-61D1F4900F4E}"/>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6" name="頁尾版面配置區 5">
            <a:extLst>
              <a:ext uri="{FF2B5EF4-FFF2-40B4-BE49-F238E27FC236}">
                <a16:creationId xmlns:a16="http://schemas.microsoft.com/office/drawing/2014/main" id="{6F857AE1-2F1E-4520-A8E5-A49039B9333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69D1D9B5-52D1-436B-A948-DE9007A9EE60}"/>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346508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7864B40-D54D-4CD5-A53D-E8DE589B1CF6}"/>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30237D2D-24EC-4777-871F-71CD0F70C169}"/>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DDD9C4D-D08C-491F-BE06-C8B6614E5C1C}"/>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3A52AB43-BE2A-431B-8929-853043F5B52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5BC6912-1EE4-4A35-8869-4F52E04BECE2}"/>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41445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AFAD0532-4390-4A58-AD39-C06F2E617D02}"/>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B1272211-CFD4-433C-97E1-4410C4C7DA21}"/>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65C5833-8B16-4CD8-BA11-1C0FAC1D84E8}"/>
              </a:ext>
            </a:extLst>
          </p:cNvPr>
          <p:cNvSpPr>
            <a:spLocks noGrp="1"/>
          </p:cNvSpPr>
          <p:nvPr>
            <p:ph type="dt" sz="half" idx="10"/>
          </p:nvPr>
        </p:nvSpPr>
        <p:spPr/>
        <p:txBody>
          <a:body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044D0356-A9E3-443C-B6F3-497B196A580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C2E52DC-B8A1-424D-864C-37B36C0F9C8F}"/>
              </a:ext>
            </a:extLst>
          </p:cNvPr>
          <p:cNvSpPr>
            <a:spLocks noGrp="1"/>
          </p:cNvSpPr>
          <p:nvPr>
            <p:ph type="sldNum" sz="quarter" idx="12"/>
          </p:nvPr>
        </p:nvSpPr>
        <p:spPr/>
        <p:txBody>
          <a:body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2062646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837200D-52AE-4479-AC19-712F8327C6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A8BCD936-367A-49FC-B359-524493075B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D98F44D-71CE-4A80-B337-ECF44F6325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24D68-72CC-4E60-8CE5-C3C3CD9805FB}" type="datetimeFigureOut">
              <a:rPr lang="zh-TW" altLang="en-US" smtClean="0"/>
              <a:t>2020/9/18</a:t>
            </a:fld>
            <a:endParaRPr lang="zh-TW" altLang="en-US"/>
          </a:p>
        </p:txBody>
      </p:sp>
      <p:sp>
        <p:nvSpPr>
          <p:cNvPr id="5" name="頁尾版面配置區 4">
            <a:extLst>
              <a:ext uri="{FF2B5EF4-FFF2-40B4-BE49-F238E27FC236}">
                <a16:creationId xmlns:a16="http://schemas.microsoft.com/office/drawing/2014/main" id="{5AD6B730-0243-4805-994C-429D7DDF23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E793E58F-10CF-4321-969B-0FFD6C70DB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AD4E9-4567-4F0F-96CA-A6BDA6101A4D}" type="slidenum">
              <a:rPr lang="zh-TW" altLang="en-US" smtClean="0"/>
              <a:t>‹#›</a:t>
            </a:fld>
            <a:endParaRPr lang="zh-TW" altLang="en-US"/>
          </a:p>
        </p:txBody>
      </p:sp>
    </p:spTree>
    <p:extLst>
      <p:ext uri="{BB962C8B-B14F-4D97-AF65-F5344CB8AC3E}">
        <p14:creationId xmlns:p14="http://schemas.microsoft.com/office/powerpoint/2010/main" val="130469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Thomas_Lincoln" TargetMode="External"/><Relationship Id="rId7" Type="http://schemas.openxmlformats.org/officeDocument/2006/relationships/hyperlink" Target="https://en.wikipedia.org/wiki/Northwest_Indian_War"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s://en.wikipedia.org/wiki/Jefferson_County,_Kentucky" TargetMode="External"/><Relationship Id="rId5" Type="http://schemas.openxmlformats.org/officeDocument/2006/relationships/hyperlink" Target="https://en.wikipedia.org/wiki/Abraham_Lincoln_(captain)" TargetMode="External"/><Relationship Id="rId4" Type="http://schemas.openxmlformats.org/officeDocument/2006/relationships/hyperlink" Target="https://en.wikipedia.org/wiki/Nancy_Lincol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1848_United_States_presidential_election" TargetMode="External"/><Relationship Id="rId2" Type="http://schemas.openxmlformats.org/officeDocument/2006/relationships/hyperlink" Target="https://en.wikipedia.org/wiki/Zachary_Taylor" TargetMode="External"/><Relationship Id="rId1" Type="http://schemas.openxmlformats.org/officeDocument/2006/relationships/slideLayout" Target="../slideLayouts/slideLayout7.xml"/><Relationship Id="rId4" Type="http://schemas.openxmlformats.org/officeDocument/2006/relationships/hyperlink" Target="https://en.wikipedia.org/wiki/General_Land_Offic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B7D24BF-2C2A-404D-8F25-E3506DEF3B00}"/>
              </a:ext>
            </a:extLst>
          </p:cNvPr>
          <p:cNvSpPr/>
          <p:nvPr/>
        </p:nvSpPr>
        <p:spPr>
          <a:xfrm>
            <a:off x="420438" y="0"/>
            <a:ext cx="6097888" cy="2554545"/>
          </a:xfrm>
          <a:prstGeom prst="rect">
            <a:avLst/>
          </a:prstGeom>
        </p:spPr>
        <p:txBody>
          <a:bodyPr wrap="none">
            <a:spAutoFit/>
          </a:bodyPr>
          <a:lstStyle/>
          <a:p>
            <a:r>
              <a:rPr lang="en-US" altLang="zh-TW" sz="8000" b="1" dirty="0">
                <a:solidFill>
                  <a:schemeClr val="bg1"/>
                </a:solidFill>
                <a:latin typeface="Arial Narrow" panose="020B0606020202030204" pitchFamily="34" charset="0"/>
              </a:rPr>
              <a:t>God’s Leader </a:t>
            </a:r>
          </a:p>
          <a:p>
            <a:r>
              <a:rPr lang="en-US" altLang="zh-TW" sz="8000" b="1" dirty="0">
                <a:solidFill>
                  <a:schemeClr val="bg1"/>
                </a:solidFill>
                <a:latin typeface="Arial Narrow" panose="020B0606020202030204" pitchFamily="34" charset="0"/>
              </a:rPr>
              <a:t>	For A Nation</a:t>
            </a:r>
            <a:endParaRPr lang="zh-TW" altLang="en-US" sz="8000" b="1" dirty="0">
              <a:solidFill>
                <a:schemeClr val="bg1"/>
              </a:solidFill>
              <a:latin typeface="Arial Narrow" panose="020B0606020202030204" pitchFamily="34" charset="0"/>
            </a:endParaRPr>
          </a:p>
        </p:txBody>
      </p:sp>
      <p:pic>
        <p:nvPicPr>
          <p:cNvPr id="1026" name="Picture 2" descr="Abraham Lincoln: God's Leader for a Nation – The Children's Bible ...">
            <a:extLst>
              <a:ext uri="{FF2B5EF4-FFF2-40B4-BE49-F238E27FC236}">
                <a16:creationId xmlns:a16="http://schemas.microsoft.com/office/drawing/2014/main" id="{58D88EB4-CA7B-49DB-B968-7DF869C15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233" y="218365"/>
            <a:ext cx="5156481" cy="6381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646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6BB5E22-3DEF-455B-9650-0F820B07FA5D}"/>
              </a:ext>
            </a:extLst>
          </p:cNvPr>
          <p:cNvSpPr/>
          <p:nvPr/>
        </p:nvSpPr>
        <p:spPr>
          <a:xfrm>
            <a:off x="870694" y="2151727"/>
            <a:ext cx="3833101" cy="2554545"/>
          </a:xfrm>
          <a:prstGeom prst="rect">
            <a:avLst/>
          </a:prstGeom>
        </p:spPr>
        <p:txBody>
          <a:bodyPr wrap="none">
            <a:spAutoFit/>
          </a:bodyPr>
          <a:lstStyle/>
          <a:p>
            <a:pPr algn="ctr"/>
            <a:r>
              <a:rPr lang="en-US" altLang="zh-TW" sz="8000" b="1" dirty="0">
                <a:solidFill>
                  <a:schemeClr val="bg1"/>
                </a:solidFill>
                <a:latin typeface="Arial Narrow" panose="020B0606020202030204" pitchFamily="34" charset="0"/>
                <a:cs typeface="Angsana New" panose="02020603050405020304" pitchFamily="18" charset="-34"/>
              </a:rPr>
              <a:t>T</a:t>
            </a:r>
            <a:r>
              <a:rPr lang="en-US" altLang="zh-TW" sz="8000" b="1" i="0" dirty="0">
                <a:solidFill>
                  <a:schemeClr val="bg1"/>
                </a:solidFill>
                <a:effectLst/>
                <a:latin typeface="Arial Narrow" panose="020B0606020202030204" pitchFamily="34" charset="0"/>
                <a:cs typeface="Angsana New" panose="02020603050405020304" pitchFamily="18" charset="-34"/>
              </a:rPr>
              <a:t>able of </a:t>
            </a:r>
          </a:p>
          <a:p>
            <a:pPr algn="ctr"/>
            <a:r>
              <a:rPr lang="en-US" altLang="zh-TW" sz="8000" b="1" i="0" dirty="0">
                <a:solidFill>
                  <a:schemeClr val="bg1"/>
                </a:solidFill>
                <a:effectLst/>
                <a:latin typeface="Arial Narrow" panose="020B0606020202030204" pitchFamily="34" charset="0"/>
                <a:cs typeface="Angsana New" panose="02020603050405020304" pitchFamily="18" charset="-34"/>
              </a:rPr>
              <a:t>Contents</a:t>
            </a:r>
          </a:p>
        </p:txBody>
      </p:sp>
      <p:sp>
        <p:nvSpPr>
          <p:cNvPr id="5" name="矩形 4">
            <a:extLst>
              <a:ext uri="{FF2B5EF4-FFF2-40B4-BE49-F238E27FC236}">
                <a16:creationId xmlns:a16="http://schemas.microsoft.com/office/drawing/2014/main" id="{1D74F473-2958-4DF0-BB7F-CEC2BA12C70F}"/>
              </a:ext>
            </a:extLst>
          </p:cNvPr>
          <p:cNvSpPr/>
          <p:nvPr/>
        </p:nvSpPr>
        <p:spPr>
          <a:xfrm>
            <a:off x="5547889" y="1690061"/>
            <a:ext cx="6548576" cy="3477875"/>
          </a:xfrm>
          <a:prstGeom prst="rect">
            <a:avLst/>
          </a:prstGeom>
        </p:spPr>
        <p:txBody>
          <a:bodyPr wrap="square">
            <a:spAutoFit/>
          </a:bodyPr>
          <a:lstStyle/>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About the author</a:t>
            </a:r>
            <a:endParaRPr lang="en-US" altLang="zh-TW" sz="4400" b="1" dirty="0">
              <a:solidFill>
                <a:schemeClr val="bg1"/>
              </a:solidFill>
              <a:latin typeface="Arial Narrow" panose="020B0606020202030204" pitchFamily="34" charset="0"/>
              <a:cs typeface="Angsana New" panose="02020603050405020304" pitchFamily="18" charset="-34"/>
            </a:endParaRP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Book outline</a:t>
            </a: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Character introduction</a:t>
            </a:r>
          </a:p>
          <a:p>
            <a:pPr marL="742950" indent="-742950">
              <a:buFont typeface="+mj-lt"/>
              <a:buAutoNum type="arabicPeriod"/>
            </a:pPr>
            <a:r>
              <a:rPr lang="zh-TW" altLang="en-US" sz="4400" b="1" dirty="0">
                <a:solidFill>
                  <a:schemeClr val="bg1"/>
                </a:solidFill>
                <a:latin typeface="Arial Narrow" panose="020B0606020202030204" pitchFamily="34" charset="0"/>
                <a:cs typeface="Angsana New" panose="02020603050405020304" pitchFamily="18" charset="-34"/>
              </a:rPr>
              <a:t>Why choose this book</a:t>
            </a:r>
            <a:endParaRPr lang="en-US" altLang="zh-TW" sz="4400" b="1" dirty="0">
              <a:solidFill>
                <a:schemeClr val="bg1"/>
              </a:solidFill>
              <a:latin typeface="Arial Narrow" panose="020B0606020202030204" pitchFamily="34" charset="0"/>
              <a:cs typeface="Angsana New" panose="02020603050405020304" pitchFamily="18" charset="-34"/>
            </a:endParaRPr>
          </a:p>
          <a:p>
            <a:pPr marL="742950" indent="-742950">
              <a:buFont typeface="+mj-lt"/>
              <a:buAutoNum type="arabicPeriod"/>
            </a:pPr>
            <a:r>
              <a:rPr lang="en-US" altLang="zh-TW" sz="4400" b="1" dirty="0">
                <a:solidFill>
                  <a:schemeClr val="bg1"/>
                </a:solidFill>
                <a:latin typeface="Arial Narrow" panose="020B0606020202030204" pitchFamily="34" charset="0"/>
                <a:cs typeface="Angsana New" panose="02020603050405020304" pitchFamily="18" charset="-34"/>
              </a:rPr>
              <a:t>Experience sharing</a:t>
            </a:r>
          </a:p>
        </p:txBody>
      </p:sp>
      <p:cxnSp>
        <p:nvCxnSpPr>
          <p:cNvPr id="7" name="直線接點 6">
            <a:extLst>
              <a:ext uri="{FF2B5EF4-FFF2-40B4-BE49-F238E27FC236}">
                <a16:creationId xmlns:a16="http://schemas.microsoft.com/office/drawing/2014/main" id="{1C28314B-D6FC-43F2-BFB5-F01D77E1FACE}"/>
              </a:ext>
            </a:extLst>
          </p:cNvPr>
          <p:cNvCxnSpPr/>
          <p:nvPr/>
        </p:nvCxnSpPr>
        <p:spPr>
          <a:xfrm>
            <a:off x="754743" y="1852148"/>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線接點 7">
            <a:extLst>
              <a:ext uri="{FF2B5EF4-FFF2-40B4-BE49-F238E27FC236}">
                <a16:creationId xmlns:a16="http://schemas.microsoft.com/office/drawing/2014/main" id="{CA980448-C907-4B56-9465-7560B745E5C9}"/>
              </a:ext>
            </a:extLst>
          </p:cNvPr>
          <p:cNvCxnSpPr/>
          <p:nvPr/>
        </p:nvCxnSpPr>
        <p:spPr>
          <a:xfrm>
            <a:off x="754743" y="5026044"/>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8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a:extLst>
              <a:ext uri="{FF2B5EF4-FFF2-40B4-BE49-F238E27FC236}">
                <a16:creationId xmlns:a16="http://schemas.microsoft.com/office/drawing/2014/main" id="{DE229715-A4F4-498C-AA0F-2261D8DEF8EF}"/>
              </a:ext>
            </a:extLst>
          </p:cNvPr>
          <p:cNvCxnSpPr>
            <a:cxnSpLocks/>
          </p:cNvCxnSpPr>
          <p:nvPr/>
        </p:nvCxnSpPr>
        <p:spPr>
          <a:xfrm>
            <a:off x="4275388" y="1228858"/>
            <a:ext cx="4265783"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FFE9499B-024C-43B1-8090-DE2F7E3B962C}"/>
              </a:ext>
            </a:extLst>
          </p:cNvPr>
          <p:cNvSpPr/>
          <p:nvPr/>
        </p:nvSpPr>
        <p:spPr>
          <a:xfrm>
            <a:off x="1132372" y="-74123"/>
            <a:ext cx="2249334" cy="1015663"/>
          </a:xfrm>
          <a:prstGeom prst="rect">
            <a:avLst/>
          </a:prstGeom>
        </p:spPr>
        <p:txBody>
          <a:bodyPr wrap="none">
            <a:spAutoFit/>
          </a:bodyPr>
          <a:lstStyle/>
          <a:p>
            <a:r>
              <a:rPr lang="en-US" altLang="zh-TW" sz="6000" b="1" dirty="0">
                <a:solidFill>
                  <a:schemeClr val="bg1"/>
                </a:solidFill>
                <a:latin typeface="Arial Narrow" panose="020B0606020202030204" pitchFamily="34" charset="0"/>
                <a:cs typeface="Angsana New" panose="02020603050405020304" pitchFamily="18" charset="-34"/>
              </a:rPr>
              <a:t>A</a:t>
            </a:r>
            <a:r>
              <a:rPr lang="en-US" altLang="zh-TW" sz="6000" b="1" i="0" dirty="0">
                <a:solidFill>
                  <a:schemeClr val="bg1"/>
                </a:solidFill>
                <a:effectLst/>
                <a:latin typeface="Arial Narrow" panose="020B0606020202030204" pitchFamily="34" charset="0"/>
                <a:cs typeface="Angsana New" panose="02020603050405020304" pitchFamily="18" charset="-34"/>
              </a:rPr>
              <a:t>uthor</a:t>
            </a:r>
            <a:endParaRPr lang="zh-TW" altLang="en-US" sz="6000" dirty="0">
              <a:solidFill>
                <a:schemeClr val="bg1"/>
              </a:solidFill>
              <a:latin typeface="Arial Narrow" panose="020B0606020202030204" pitchFamily="34" charset="0"/>
              <a:cs typeface="Angsana New" panose="02020603050405020304" pitchFamily="18" charset="-34"/>
            </a:endParaRPr>
          </a:p>
        </p:txBody>
      </p:sp>
      <p:sp>
        <p:nvSpPr>
          <p:cNvPr id="5" name="矩形 4">
            <a:extLst>
              <a:ext uri="{FF2B5EF4-FFF2-40B4-BE49-F238E27FC236}">
                <a16:creationId xmlns:a16="http://schemas.microsoft.com/office/drawing/2014/main" id="{BCDEFAC6-9299-4FA7-A302-F7695C0E381C}"/>
              </a:ext>
            </a:extLst>
          </p:cNvPr>
          <p:cNvSpPr/>
          <p:nvPr/>
        </p:nvSpPr>
        <p:spPr>
          <a:xfrm>
            <a:off x="1324877" y="2346630"/>
            <a:ext cx="9362497"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was a published author and a narrator of children's books and young adult books. </a:t>
            </a:r>
          </a:p>
        </p:txBody>
      </p:sp>
      <p:sp>
        <p:nvSpPr>
          <p:cNvPr id="6" name="矩形 5">
            <a:extLst>
              <a:ext uri="{FF2B5EF4-FFF2-40B4-BE49-F238E27FC236}">
                <a16:creationId xmlns:a16="http://schemas.microsoft.com/office/drawing/2014/main" id="{9C35CDEB-BF8B-4036-9592-26B47F0FD248}"/>
              </a:ext>
            </a:extLst>
          </p:cNvPr>
          <p:cNvSpPr/>
          <p:nvPr/>
        </p:nvSpPr>
        <p:spPr>
          <a:xfrm>
            <a:off x="1324877" y="1656214"/>
            <a:ext cx="4652236" cy="584775"/>
          </a:xfrm>
          <a:prstGeom prst="rect">
            <a:avLst/>
          </a:prstGeom>
        </p:spPr>
        <p:txBody>
          <a:bodyPr wrap="non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was born on Feb. 29, 1940</a:t>
            </a:r>
            <a:endParaRPr lang="zh-TW" altLang="en-US" sz="3200" dirty="0">
              <a:solidFill>
                <a:schemeClr val="bg1"/>
              </a:solidFill>
              <a:latin typeface="Arial Narrow" panose="020B0606020202030204" pitchFamily="34" charset="0"/>
            </a:endParaRPr>
          </a:p>
        </p:txBody>
      </p:sp>
      <p:sp>
        <p:nvSpPr>
          <p:cNvPr id="8" name="矩形 7">
            <a:extLst>
              <a:ext uri="{FF2B5EF4-FFF2-40B4-BE49-F238E27FC236}">
                <a16:creationId xmlns:a16="http://schemas.microsoft.com/office/drawing/2014/main" id="{2EBC058C-FD22-4234-96E8-5A215F256DAF}"/>
              </a:ext>
            </a:extLst>
          </p:cNvPr>
          <p:cNvSpPr/>
          <p:nvPr/>
        </p:nvSpPr>
        <p:spPr>
          <a:xfrm>
            <a:off x="1324878" y="4796672"/>
            <a:ext cx="10303016" cy="1569660"/>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He was awarded life mem-</a:t>
            </a:r>
            <a:r>
              <a:rPr lang="en-US" altLang="zh-TW" sz="3200" dirty="0" err="1">
                <a:solidFill>
                  <a:schemeClr val="bg1"/>
                </a:solidFill>
                <a:latin typeface="Arial Narrow" panose="020B0606020202030204" pitchFamily="34" charset="0"/>
              </a:rPr>
              <a:t>bership</a:t>
            </a:r>
            <a:r>
              <a:rPr lang="en-US" altLang="zh-TW" sz="3200" dirty="0">
                <a:solidFill>
                  <a:schemeClr val="bg1"/>
                </a:solidFill>
                <a:latin typeface="Arial Narrow" panose="020B0606020202030204" pitchFamily="34" charset="0"/>
              </a:rPr>
              <a:t> in the Illinois Council Parent-Teacher Association in 1968. In 1975, he was named "Outstanding Educator" by the Illinois Office of Education.</a:t>
            </a:r>
            <a:endParaRPr lang="zh-TW" altLang="en-US" sz="3200" dirty="0">
              <a:solidFill>
                <a:schemeClr val="bg1"/>
              </a:solidFill>
              <a:latin typeface="Arial Narrow" panose="020B0606020202030204" pitchFamily="34" charset="0"/>
            </a:endParaRPr>
          </a:p>
        </p:txBody>
      </p:sp>
      <p:sp>
        <p:nvSpPr>
          <p:cNvPr id="9" name="矩形 8">
            <a:extLst>
              <a:ext uri="{FF2B5EF4-FFF2-40B4-BE49-F238E27FC236}">
                <a16:creationId xmlns:a16="http://schemas.microsoft.com/office/drawing/2014/main" id="{0153E8DD-29E7-4D91-AE23-E92A41137F94}"/>
              </a:ext>
            </a:extLst>
          </p:cNvPr>
          <p:cNvSpPr/>
          <p:nvPr/>
        </p:nvSpPr>
        <p:spPr>
          <a:xfrm>
            <a:off x="3840179" y="636636"/>
            <a:ext cx="5994778" cy="913937"/>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altLang="zh-TW" sz="5400" b="1" dirty="0">
                <a:solidFill>
                  <a:schemeClr val="bg1"/>
                </a:solidFill>
                <a:latin typeface="Arial Narrow" panose="020B0606020202030204" pitchFamily="34" charset="0"/>
                <a:cs typeface="Angsana New" panose="02020603050405020304" pitchFamily="18" charset="-34"/>
              </a:rPr>
              <a:t>David R. Collins</a:t>
            </a:r>
            <a:endParaRPr lang="en-US" altLang="zh-TW" sz="5400" b="1" i="0" dirty="0">
              <a:solidFill>
                <a:schemeClr val="bg1"/>
              </a:solidFill>
              <a:effectLst/>
              <a:latin typeface="Arial Narrow" panose="020B0606020202030204" pitchFamily="34" charset="0"/>
              <a:cs typeface="Angsana New" panose="02020603050405020304" pitchFamily="18" charset="-34"/>
            </a:endParaRPr>
          </a:p>
        </p:txBody>
      </p:sp>
      <p:sp>
        <p:nvSpPr>
          <p:cNvPr id="12" name="矩形 11">
            <a:extLst>
              <a:ext uri="{FF2B5EF4-FFF2-40B4-BE49-F238E27FC236}">
                <a16:creationId xmlns:a16="http://schemas.microsoft.com/office/drawing/2014/main" id="{10E6C86B-69C7-4A78-A880-47D058B10147}"/>
              </a:ext>
            </a:extLst>
          </p:cNvPr>
          <p:cNvSpPr/>
          <p:nvPr/>
        </p:nvSpPr>
        <p:spPr>
          <a:xfrm>
            <a:off x="1324877" y="3613813"/>
            <a:ext cx="9891255"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He published over 80 books and numerous articles in a variety of periodicals.</a:t>
            </a:r>
            <a:endParaRPr lang="zh-TW" altLang="en-US" sz="3200" dirty="0">
              <a:solidFill>
                <a:schemeClr val="bg1"/>
              </a:solidFill>
              <a:latin typeface="Arial Narrow" panose="020B0606020202030204" pitchFamily="34" charset="0"/>
            </a:endParaRPr>
          </a:p>
        </p:txBody>
      </p:sp>
      <p:sp>
        <p:nvSpPr>
          <p:cNvPr id="3" name="Speech Bubble: Rectangle 2">
            <a:extLst>
              <a:ext uri="{FF2B5EF4-FFF2-40B4-BE49-F238E27FC236}">
                <a16:creationId xmlns:a16="http://schemas.microsoft.com/office/drawing/2014/main" id="{60285638-2675-41C2-860C-4514B8211505}"/>
              </a:ext>
            </a:extLst>
          </p:cNvPr>
          <p:cNvSpPr/>
          <p:nvPr/>
        </p:nvSpPr>
        <p:spPr>
          <a:xfrm>
            <a:off x="9834957" y="491667"/>
            <a:ext cx="2142186" cy="1164545"/>
          </a:xfrm>
          <a:prstGeom prst="wedgeRectCallout">
            <a:avLst>
              <a:gd name="adj1" fmla="val -118228"/>
              <a:gd name="adj2" fmla="val -25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Who cares? </a:t>
            </a:r>
          </a:p>
          <a:p>
            <a:pPr algn="ctr"/>
            <a:r>
              <a:rPr lang="en-CA" dirty="0"/>
              <a:t>2’ wasted. </a:t>
            </a:r>
          </a:p>
          <a:p>
            <a:pPr algn="ctr"/>
            <a:r>
              <a:rPr lang="en-CA" dirty="0"/>
              <a:t>Lets copy and paste from internet</a:t>
            </a:r>
          </a:p>
        </p:txBody>
      </p:sp>
    </p:spTree>
    <p:extLst>
      <p:ext uri="{BB962C8B-B14F-4D97-AF65-F5344CB8AC3E}">
        <p14:creationId xmlns:p14="http://schemas.microsoft.com/office/powerpoint/2010/main" val="367977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a:extLst>
              <a:ext uri="{FF2B5EF4-FFF2-40B4-BE49-F238E27FC236}">
                <a16:creationId xmlns:a16="http://schemas.microsoft.com/office/drawing/2014/main" id="{BB084D57-265A-4109-A662-ECB4AFACDD17}"/>
              </a:ext>
            </a:extLst>
          </p:cNvPr>
          <p:cNvCxnSpPr/>
          <p:nvPr/>
        </p:nvCxnSpPr>
        <p:spPr>
          <a:xfrm>
            <a:off x="1082289" y="869509"/>
            <a:ext cx="3949052"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105C5362-0A34-4E01-92C7-29291EC94EA9}"/>
              </a:ext>
            </a:extLst>
          </p:cNvPr>
          <p:cNvSpPr/>
          <p:nvPr/>
        </p:nvSpPr>
        <p:spPr>
          <a:xfrm>
            <a:off x="536155" y="138262"/>
            <a:ext cx="3969356" cy="1015663"/>
          </a:xfrm>
          <a:prstGeom prst="rect">
            <a:avLst/>
          </a:prstGeom>
        </p:spPr>
        <p:txBody>
          <a:bodyPr wrap="none">
            <a:spAutoFit/>
          </a:bodyPr>
          <a:lstStyle/>
          <a:p>
            <a:r>
              <a:rPr lang="zh-TW" altLang="en-US" sz="6000" b="1" dirty="0">
                <a:solidFill>
                  <a:schemeClr val="bg1"/>
                </a:solidFill>
                <a:latin typeface="Arial Narrow" panose="020B0606020202030204" pitchFamily="34" charset="0"/>
                <a:cs typeface="Angsana New" panose="02020603050405020304" pitchFamily="18" charset="-34"/>
              </a:rPr>
              <a:t>Book outline</a:t>
            </a:r>
          </a:p>
        </p:txBody>
      </p:sp>
      <p:sp>
        <p:nvSpPr>
          <p:cNvPr id="2" name="矩形 1">
            <a:extLst>
              <a:ext uri="{FF2B5EF4-FFF2-40B4-BE49-F238E27FC236}">
                <a16:creationId xmlns:a16="http://schemas.microsoft.com/office/drawing/2014/main" id="{EEF5FB10-1C7B-4BF6-A8C8-1E3DC4C13FD4}"/>
              </a:ext>
            </a:extLst>
          </p:cNvPr>
          <p:cNvSpPr/>
          <p:nvPr/>
        </p:nvSpPr>
        <p:spPr>
          <a:xfrm>
            <a:off x="713576" y="1425980"/>
            <a:ext cx="11027391" cy="1077218"/>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Abraham Lincoln endured much suffering in his lifetime, but he was a true sower of faith and freedom. </a:t>
            </a:r>
          </a:p>
        </p:txBody>
      </p:sp>
      <p:sp>
        <p:nvSpPr>
          <p:cNvPr id="3" name="矩形 2">
            <a:extLst>
              <a:ext uri="{FF2B5EF4-FFF2-40B4-BE49-F238E27FC236}">
                <a16:creationId xmlns:a16="http://schemas.microsoft.com/office/drawing/2014/main" id="{A42F6798-AE3C-469E-AA9F-474592335F16}"/>
              </a:ext>
            </a:extLst>
          </p:cNvPr>
          <p:cNvSpPr/>
          <p:nvPr/>
        </p:nvSpPr>
        <p:spPr>
          <a:xfrm>
            <a:off x="713576" y="4657635"/>
            <a:ext cx="11269158" cy="2062103"/>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This book explores the spiritual side of Abraham Lincoln, relying on his own words and the observations of his family, his friends, and historians. To add a more personal dimension, his story is told as a first person account.</a:t>
            </a:r>
            <a:endParaRPr lang="zh-TW" altLang="en-US" sz="3200" dirty="0">
              <a:solidFill>
                <a:schemeClr val="bg1"/>
              </a:solidFill>
              <a:latin typeface="Arial Narrow" panose="020B0606020202030204" pitchFamily="34" charset="0"/>
            </a:endParaRPr>
          </a:p>
        </p:txBody>
      </p:sp>
      <p:sp>
        <p:nvSpPr>
          <p:cNvPr id="5" name="矩形 4">
            <a:extLst>
              <a:ext uri="{FF2B5EF4-FFF2-40B4-BE49-F238E27FC236}">
                <a16:creationId xmlns:a16="http://schemas.microsoft.com/office/drawing/2014/main" id="{0F57D1B6-67DC-45F3-B9DD-C68D11CAD3A2}"/>
              </a:ext>
            </a:extLst>
          </p:cNvPr>
          <p:cNvSpPr/>
          <p:nvPr/>
        </p:nvSpPr>
        <p:spPr>
          <a:xfrm>
            <a:off x="713576" y="2549365"/>
            <a:ext cx="11269158" cy="2062103"/>
          </a:xfrm>
          <a:prstGeom prst="rect">
            <a:avLst/>
          </a:prstGeom>
        </p:spPr>
        <p:txBody>
          <a:bodyPr wrap="square">
            <a:spAutoFit/>
          </a:bodyPr>
          <a:lstStyle/>
          <a:p>
            <a:pPr marL="457200" indent="-457200">
              <a:buFont typeface="Arial" panose="020B0604020202020204" pitchFamily="34" charset="0"/>
              <a:buChar char="•"/>
            </a:pPr>
            <a:r>
              <a:rPr lang="en-US" altLang="zh-TW" sz="3200" dirty="0">
                <a:solidFill>
                  <a:schemeClr val="bg1"/>
                </a:solidFill>
                <a:latin typeface="Arial Narrow" panose="020B0606020202030204" pitchFamily="34" charset="0"/>
              </a:rPr>
              <a:t>The life of Abraham Lincoln is well recorded for history - through his own journals and the detailed research of countless historians. But sadly, the spiritual side of Abraham Lincoln has seldom been reported, partly because he held no formal church membership. </a:t>
            </a:r>
          </a:p>
        </p:txBody>
      </p:sp>
      <p:sp>
        <p:nvSpPr>
          <p:cNvPr id="9" name="Speech Bubble: Rectangle 8">
            <a:extLst>
              <a:ext uri="{FF2B5EF4-FFF2-40B4-BE49-F238E27FC236}">
                <a16:creationId xmlns:a16="http://schemas.microsoft.com/office/drawing/2014/main" id="{8D2DA693-0123-4013-BE4B-7D3A3DB036F9}"/>
              </a:ext>
            </a:extLst>
          </p:cNvPr>
          <p:cNvSpPr/>
          <p:nvPr/>
        </p:nvSpPr>
        <p:spPr>
          <a:xfrm>
            <a:off x="6632570" y="298362"/>
            <a:ext cx="2781886" cy="890783"/>
          </a:xfrm>
          <a:prstGeom prst="wedgeRectCallout">
            <a:avLst>
              <a:gd name="adj1" fmla="val -132657"/>
              <a:gd name="adj2" fmla="val 452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a:t>Plagarized</a:t>
            </a:r>
            <a:r>
              <a:rPr lang="en-CA" dirty="0"/>
              <a:t>: Cut and Paste from internet (</a:t>
            </a:r>
            <a:r>
              <a:rPr lang="en-CA" dirty="0" err="1"/>
              <a:t>goodbooks</a:t>
            </a:r>
            <a:r>
              <a:rPr lang="en-CA" dirty="0"/>
              <a:t>)</a:t>
            </a:r>
          </a:p>
        </p:txBody>
      </p:sp>
    </p:spTree>
    <p:extLst>
      <p:ext uri="{BB962C8B-B14F-4D97-AF65-F5344CB8AC3E}">
        <p14:creationId xmlns:p14="http://schemas.microsoft.com/office/powerpoint/2010/main" val="265465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接點 12">
            <a:extLst>
              <a:ext uri="{FF2B5EF4-FFF2-40B4-BE49-F238E27FC236}">
                <a16:creationId xmlns:a16="http://schemas.microsoft.com/office/drawing/2014/main" id="{D26F2A89-7F23-4899-96B1-C606A6A5FF9B}"/>
              </a:ext>
            </a:extLst>
          </p:cNvPr>
          <p:cNvCxnSpPr>
            <a:cxnSpLocks/>
          </p:cNvCxnSpPr>
          <p:nvPr/>
        </p:nvCxnSpPr>
        <p:spPr>
          <a:xfrm>
            <a:off x="6514099" y="1627752"/>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81BC29FD-568F-4187-9DEE-5C0BF264B477}"/>
              </a:ext>
            </a:extLst>
          </p:cNvPr>
          <p:cNvSpPr/>
          <p:nvPr/>
        </p:nvSpPr>
        <p:spPr>
          <a:xfrm>
            <a:off x="6250868" y="152410"/>
            <a:ext cx="5714398" cy="8923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altLang="zh-TW" sz="6000" b="1" i="0" dirty="0">
                <a:effectLst/>
                <a:latin typeface="Arial Narrow" panose="020B0606020202030204" pitchFamily="34" charset="0"/>
                <a:ea typeface="+mj-ea"/>
                <a:cs typeface="+mj-cs"/>
              </a:rPr>
              <a:t>Abraham Lincoln</a:t>
            </a:r>
            <a:endParaRPr lang="en-US" altLang="zh-TW" sz="6000" b="1" dirty="0">
              <a:latin typeface="Arial Narrow" panose="020B0606020202030204" pitchFamily="34" charset="0"/>
              <a:ea typeface="+mj-ea"/>
              <a:cs typeface="+mj-cs"/>
            </a:endParaRPr>
          </a:p>
        </p:txBody>
      </p:sp>
      <p:sp>
        <p:nvSpPr>
          <p:cNvPr id="1028" name="Freeform: Shape 134">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林肯[美國總統]:亞伯拉罕·林肯（Abraham Lincoln，180 -百科知識中文網">
            <a:extLst>
              <a:ext uri="{FF2B5EF4-FFF2-40B4-BE49-F238E27FC236}">
                <a16:creationId xmlns:a16="http://schemas.microsoft.com/office/drawing/2014/main" id="{D2A03617-E923-4D06-A1D6-34F3E8D5C7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449"/>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9" name="Picture 2" descr="林肯[美國總統]:亞伯拉罕·林肯（Abraham Lincoln，180 -百科知識中文網">
            <a:extLst>
              <a:ext uri="{FF2B5EF4-FFF2-40B4-BE49-F238E27FC236}">
                <a16:creationId xmlns:a16="http://schemas.microsoft.com/office/drawing/2014/main" id="{A4956B01-6AA5-4861-8495-BFE832CE98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449"/>
          <a:stretch/>
        </p:blipFill>
        <p:spPr bwMode="auto">
          <a:xfrm>
            <a:off x="152420" y="1524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A8F695F1-82AF-4680-AB76-737A6DCD5281}"/>
              </a:ext>
            </a:extLst>
          </p:cNvPr>
          <p:cNvSpPr/>
          <p:nvPr/>
        </p:nvSpPr>
        <p:spPr>
          <a:xfrm>
            <a:off x="6096000" y="2057767"/>
            <a:ext cx="6024134" cy="2062103"/>
          </a:xfrm>
          <a:prstGeom prst="rect">
            <a:avLst/>
          </a:prstGeom>
        </p:spPr>
        <p:txBody>
          <a:bodyPr wrap="square">
            <a:spAutoFit/>
          </a:bodyPr>
          <a:lstStyle/>
          <a:p>
            <a:pPr marL="285750" indent="-285750">
              <a:buFont typeface="Arial" panose="020B0604020202020204" pitchFamily="34" charset="0"/>
              <a:buChar char="•"/>
            </a:pPr>
            <a:r>
              <a:rPr lang="en-US" altLang="zh-TW" sz="3200" kern="100" dirty="0">
                <a:latin typeface="Arial Narrow" panose="020B0606020202030204" pitchFamily="34" charset="0"/>
                <a:cs typeface="Times New Roman" panose="02020603050405020304" pitchFamily="18" charset="0"/>
              </a:rPr>
              <a:t>Abraham Lincoln was born on February 12, 1809, the second child of </a:t>
            </a:r>
            <a:r>
              <a:rPr lang="en-US" altLang="zh-TW"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Thomas</a:t>
            </a:r>
            <a:r>
              <a:rPr lang="zh-TW" altLang="en-US"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 </a:t>
            </a:r>
            <a:r>
              <a:rPr lang="en-US" altLang="zh-TW" sz="3200" kern="100" dirty="0">
                <a:latin typeface="Arial Narrow" panose="020B0606020202030204" pitchFamily="34" charset="0"/>
                <a:cs typeface="Times New Roman" panose="02020603050405020304" pitchFamily="18" charset="0"/>
                <a:hlinkClick r:id="rId3" tooltip="Thomas Lincoln">
                  <a:extLst>
                    <a:ext uri="{A12FA001-AC4F-418D-AE19-62706E023703}">
                      <ahyp:hlinkClr xmlns:ahyp="http://schemas.microsoft.com/office/drawing/2018/hyperlinkcolor" val="tx"/>
                    </a:ext>
                  </a:extLst>
                </a:hlinkClick>
              </a:rPr>
              <a:t>Lincoln</a:t>
            </a:r>
            <a:r>
              <a:rPr lang="en-US" altLang="zh-TW" sz="3200" kern="100" dirty="0">
                <a:latin typeface="Arial Narrow" panose="020B0606020202030204" pitchFamily="34" charset="0"/>
                <a:cs typeface="Times New Roman" panose="02020603050405020304" pitchFamily="18" charset="0"/>
              </a:rPr>
              <a:t> and </a:t>
            </a:r>
            <a:r>
              <a:rPr lang="en-US" altLang="zh-TW" sz="3200" kern="100" dirty="0">
                <a:latin typeface="Arial Narrow" panose="020B0606020202030204" pitchFamily="34" charset="0"/>
                <a:cs typeface="Times New Roman" panose="02020603050405020304" pitchFamily="18" charset="0"/>
                <a:hlinkClick r:id="rId4" tooltip="Nancy Lincoln">
                  <a:extLst>
                    <a:ext uri="{A12FA001-AC4F-418D-AE19-62706E023703}">
                      <ahyp:hlinkClr xmlns:ahyp="http://schemas.microsoft.com/office/drawing/2018/hyperlinkcolor" val="tx"/>
                    </a:ext>
                  </a:extLst>
                </a:hlinkClick>
              </a:rPr>
              <a:t>Nancy Hanks Lincoln</a:t>
            </a:r>
            <a:r>
              <a:rPr lang="en-US" altLang="zh-TW" sz="3200" kern="100" dirty="0">
                <a:latin typeface="Arial Narrow" panose="020B0606020202030204" pitchFamily="34" charset="0"/>
                <a:cs typeface="Times New Roman" panose="02020603050405020304" pitchFamily="18" charset="0"/>
              </a:rPr>
              <a:t>.</a:t>
            </a:r>
            <a:endParaRPr lang="zh-TW" altLang="en-US" sz="3200" dirty="0">
              <a:latin typeface="Arial Narrow" panose="020B0606020202030204" pitchFamily="34" charset="0"/>
            </a:endParaRPr>
          </a:p>
        </p:txBody>
      </p:sp>
      <p:sp>
        <p:nvSpPr>
          <p:cNvPr id="6" name="矩形 5">
            <a:extLst>
              <a:ext uri="{FF2B5EF4-FFF2-40B4-BE49-F238E27FC236}">
                <a16:creationId xmlns:a16="http://schemas.microsoft.com/office/drawing/2014/main" id="{58BB8E7A-E495-4507-9EC4-D146CB548ED3}"/>
              </a:ext>
            </a:extLst>
          </p:cNvPr>
          <p:cNvSpPr/>
          <p:nvPr/>
        </p:nvSpPr>
        <p:spPr>
          <a:xfrm>
            <a:off x="5264214" y="4196075"/>
            <a:ext cx="6936473"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latin typeface="Arial Narrow" panose="020B0606020202030204" pitchFamily="34" charset="0"/>
                <a:cs typeface="Times New Roman" panose="02020603050405020304" pitchFamily="18" charset="0"/>
              </a:rPr>
              <a:t>Lincoln's paternal grandfather and namesake, </a:t>
            </a:r>
            <a:r>
              <a:rPr lang="en-US" altLang="zh-TW" sz="3200" kern="100" dirty="0">
                <a:latin typeface="Arial Narrow" panose="020B0606020202030204" pitchFamily="34" charset="0"/>
                <a:cs typeface="Times New Roman" panose="02020603050405020304" pitchFamily="18" charset="0"/>
                <a:hlinkClick r:id="rId5" tooltip="Abraham Lincoln (captain)">
                  <a:extLst>
                    <a:ext uri="{A12FA001-AC4F-418D-AE19-62706E023703}">
                      <ahyp:hlinkClr xmlns:ahyp="http://schemas.microsoft.com/office/drawing/2018/hyperlinkcolor" val="tx"/>
                    </a:ext>
                  </a:extLst>
                </a:hlinkClick>
              </a:rPr>
              <a:t>Captain Abraham Lincoln</a:t>
            </a:r>
            <a:r>
              <a:rPr lang="en-US" altLang="zh-TW" sz="3200" kern="100" dirty="0">
                <a:latin typeface="Arial Narrow" panose="020B0606020202030204" pitchFamily="34" charset="0"/>
                <a:cs typeface="Times New Roman" panose="02020603050405020304" pitchFamily="18" charset="0"/>
              </a:rPr>
              <a:t>, moved the family from Virginia to </a:t>
            </a:r>
            <a:r>
              <a:rPr lang="en-US" altLang="zh-TW" sz="3200" kern="100" dirty="0">
                <a:latin typeface="Arial Narrow" panose="020B0606020202030204" pitchFamily="34" charset="0"/>
                <a:cs typeface="Times New Roman" panose="02020603050405020304" pitchFamily="18" charset="0"/>
                <a:hlinkClick r:id="rId6" tooltip="Jefferson County, Kentucky">
                  <a:extLst>
                    <a:ext uri="{A12FA001-AC4F-418D-AE19-62706E023703}">
                      <ahyp:hlinkClr xmlns:ahyp="http://schemas.microsoft.com/office/drawing/2018/hyperlinkcolor" val="tx"/>
                    </a:ext>
                  </a:extLst>
                </a:hlinkClick>
              </a:rPr>
              <a:t>Jefferson County, Kentucky</a:t>
            </a:r>
            <a:r>
              <a:rPr lang="en-US" altLang="zh-TW" sz="3200" kern="100" dirty="0">
                <a:latin typeface="Arial Narrow" panose="020B0606020202030204" pitchFamily="34" charset="0"/>
                <a:cs typeface="Times New Roman" panose="02020603050405020304" pitchFamily="18" charset="0"/>
              </a:rPr>
              <a:t> and was killed in an </a:t>
            </a:r>
            <a:r>
              <a:rPr lang="en-US" altLang="zh-TW" sz="3200" kern="100" dirty="0">
                <a:latin typeface="Arial Narrow" panose="020B0606020202030204" pitchFamily="34" charset="0"/>
                <a:cs typeface="Times New Roman" panose="02020603050405020304" pitchFamily="18" charset="0"/>
                <a:hlinkClick r:id="rId7" tooltip="Northwest Indian War">
                  <a:extLst>
                    <a:ext uri="{A12FA001-AC4F-418D-AE19-62706E023703}">
                      <ahyp:hlinkClr xmlns:ahyp="http://schemas.microsoft.com/office/drawing/2018/hyperlinkcolor" val="tx"/>
                    </a:ext>
                  </a:extLst>
                </a:hlinkClick>
              </a:rPr>
              <a:t>Indian raid</a:t>
            </a:r>
            <a:r>
              <a:rPr lang="en-US" altLang="zh-TW" sz="3200" kern="100" dirty="0">
                <a:latin typeface="Arial Narrow" panose="020B0606020202030204" pitchFamily="34" charset="0"/>
                <a:cs typeface="Times New Roman" panose="02020603050405020304" pitchFamily="18" charset="0"/>
              </a:rPr>
              <a:t> in 1786.</a:t>
            </a:r>
            <a:endParaRPr lang="zh-TW" altLang="zh-TW" sz="3200" kern="100" dirty="0">
              <a:latin typeface="Arial Narrow" panose="020B0606020202030204" pitchFamily="34" charset="0"/>
              <a:cs typeface="Times New Roman" panose="02020603050405020304" pitchFamily="18" charset="0"/>
            </a:endParaRPr>
          </a:p>
        </p:txBody>
      </p:sp>
      <p:sp>
        <p:nvSpPr>
          <p:cNvPr id="10" name="矩形 9">
            <a:extLst>
              <a:ext uri="{FF2B5EF4-FFF2-40B4-BE49-F238E27FC236}">
                <a16:creationId xmlns:a16="http://schemas.microsoft.com/office/drawing/2014/main" id="{E68876C1-4E16-4EBD-B1A3-50E87303A8B8}"/>
              </a:ext>
            </a:extLst>
          </p:cNvPr>
          <p:cNvSpPr/>
          <p:nvPr/>
        </p:nvSpPr>
        <p:spPr>
          <a:xfrm>
            <a:off x="6250868" y="983310"/>
            <a:ext cx="3124573" cy="830997"/>
          </a:xfrm>
          <a:prstGeom prst="rect">
            <a:avLst/>
          </a:prstGeom>
        </p:spPr>
        <p:txBody>
          <a:bodyPr wrap="none">
            <a:spAutoFit/>
          </a:bodyPr>
          <a:lstStyle/>
          <a:p>
            <a:pPr>
              <a:spcAft>
                <a:spcPts val="0"/>
              </a:spcAft>
            </a:pPr>
            <a:r>
              <a:rPr lang="en-US" altLang="zh-TW" sz="4800" b="1" kern="100" dirty="0">
                <a:latin typeface="Arial Narrow" panose="020B0606020202030204" pitchFamily="34" charset="0"/>
                <a:cs typeface="Times New Roman" panose="02020603050405020304" pitchFamily="18" charset="0"/>
              </a:rPr>
              <a:t>Background</a:t>
            </a:r>
            <a:endParaRPr lang="zh-TW" altLang="zh-TW" sz="4800" kern="100" dirty="0">
              <a:latin typeface="Arial Narrow" panose="020B0606020202030204" pitchFamily="34" charset="0"/>
              <a:cs typeface="Times New Roman" panose="02020603050405020304" pitchFamily="18" charset="0"/>
            </a:endParaRPr>
          </a:p>
        </p:txBody>
      </p:sp>
      <p:sp>
        <p:nvSpPr>
          <p:cNvPr id="11" name="Speech Bubble: Rectangle 10">
            <a:extLst>
              <a:ext uri="{FF2B5EF4-FFF2-40B4-BE49-F238E27FC236}">
                <a16:creationId xmlns:a16="http://schemas.microsoft.com/office/drawing/2014/main" id="{14E6F163-358D-4C03-8AE1-38E46907E38C}"/>
              </a:ext>
            </a:extLst>
          </p:cNvPr>
          <p:cNvSpPr/>
          <p:nvPr/>
        </p:nvSpPr>
        <p:spPr>
          <a:xfrm>
            <a:off x="9987748" y="1288204"/>
            <a:ext cx="1751577" cy="1867120"/>
          </a:xfrm>
          <a:prstGeom prst="wedgeRectCallout">
            <a:avLst>
              <a:gd name="adj1" fmla="val -115255"/>
              <a:gd name="adj2" fmla="val 1159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100% </a:t>
            </a:r>
            <a:r>
              <a:rPr lang="en-CA" dirty="0" err="1"/>
              <a:t>Plagarism</a:t>
            </a:r>
            <a:r>
              <a:rPr lang="en-CA" dirty="0"/>
              <a:t> </a:t>
            </a:r>
          </a:p>
          <a:p>
            <a:pPr algn="ctr"/>
            <a:r>
              <a:rPr lang="en-CA" dirty="0"/>
              <a:t>https://enter-net.pl/forum/97b9a7-who-killed-abraham-lincoln</a:t>
            </a:r>
          </a:p>
        </p:txBody>
      </p:sp>
    </p:spTree>
    <p:extLst>
      <p:ext uri="{BB962C8B-B14F-4D97-AF65-F5344CB8AC3E}">
        <p14:creationId xmlns:p14="http://schemas.microsoft.com/office/powerpoint/2010/main" val="13581959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8CB2862-C42D-4F8D-BF27-67CB9EBA851C}"/>
              </a:ext>
            </a:extLst>
          </p:cNvPr>
          <p:cNvSpPr/>
          <p:nvPr/>
        </p:nvSpPr>
        <p:spPr>
          <a:xfrm>
            <a:off x="780891" y="3740537"/>
            <a:ext cx="10973787" cy="2554545"/>
          </a:xfrm>
          <a:prstGeom prst="rect">
            <a:avLst/>
          </a:prstGeom>
        </p:spPr>
        <p:txBody>
          <a:bodyPr wrap="square" anchor="ctr">
            <a:spAutoFit/>
          </a:bodyPr>
          <a:lstStyle/>
          <a:p>
            <a:pPr marL="342900" indent="-3429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1831, as Thomas and other family prepared to move to a new homestead in Coles County, Illinois, Abraham struck out on his own. He made his home in New Salem, Illinois for six years. Lincoln and some friends took goods by flatboat to New Orleans, Louisiana, where he was first exposed to slavery.</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267803BB-7130-424B-BE01-EABF1BFD8A21}"/>
              </a:ext>
            </a:extLst>
          </p:cNvPr>
          <p:cNvSpPr/>
          <p:nvPr/>
        </p:nvSpPr>
        <p:spPr>
          <a:xfrm>
            <a:off x="780891" y="673065"/>
            <a:ext cx="10630216" cy="1077218"/>
          </a:xfrm>
          <a:prstGeom prst="rect">
            <a:avLst/>
          </a:prstGeom>
        </p:spPr>
        <p:txBody>
          <a:bodyPr wrap="square" anchor="ctr">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Thomas Lincoln bought or leased farms in Kentucky before losing all but 200 acres (81 ha) of his land in court disputes over property titles.</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矩形 3">
            <a:extLst>
              <a:ext uri="{FF2B5EF4-FFF2-40B4-BE49-F238E27FC236}">
                <a16:creationId xmlns:a16="http://schemas.microsoft.com/office/drawing/2014/main" id="{4C94EC53-33A8-4578-AAF9-584736D84FC1}"/>
              </a:ext>
            </a:extLst>
          </p:cNvPr>
          <p:cNvSpPr/>
          <p:nvPr/>
        </p:nvSpPr>
        <p:spPr>
          <a:xfrm>
            <a:off x="780891" y="2206801"/>
            <a:ext cx="10630215" cy="1077218"/>
          </a:xfrm>
          <a:prstGeom prst="rect">
            <a:avLst/>
          </a:prstGeom>
        </p:spPr>
        <p:txBody>
          <a:bodyPr wrap="square" anchor="ctr">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1816, the family moved to Indiana where the land surveys and titles were more reliable.</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246667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接點 10">
            <a:extLst>
              <a:ext uri="{FF2B5EF4-FFF2-40B4-BE49-F238E27FC236}">
                <a16:creationId xmlns:a16="http://schemas.microsoft.com/office/drawing/2014/main" id="{92EF0F35-D1E9-4DA7-9FDD-D47266C5ECD5}"/>
              </a:ext>
            </a:extLst>
          </p:cNvPr>
          <p:cNvCxnSpPr>
            <a:cxnSpLocks/>
          </p:cNvCxnSpPr>
          <p:nvPr/>
        </p:nvCxnSpPr>
        <p:spPr>
          <a:xfrm>
            <a:off x="713800" y="822534"/>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C06387E8-36E3-4A77-BC0B-55970418DAF7}"/>
              </a:ext>
            </a:extLst>
          </p:cNvPr>
          <p:cNvSpPr/>
          <p:nvPr/>
        </p:nvSpPr>
        <p:spPr>
          <a:xfrm>
            <a:off x="425166" y="197346"/>
            <a:ext cx="2622834" cy="830997"/>
          </a:xfrm>
          <a:prstGeom prst="rect">
            <a:avLst/>
          </a:prstGeom>
        </p:spPr>
        <p:txBody>
          <a:bodyPr wrap="none">
            <a:spAutoFit/>
          </a:bodyPr>
          <a:lstStyle/>
          <a:p>
            <a:pPr>
              <a:spcAft>
                <a:spcPts val="0"/>
              </a:spcAft>
            </a:pPr>
            <a:r>
              <a:rPr lang="en-US" altLang="zh-TW" sz="4800" b="1" kern="100" dirty="0">
                <a:solidFill>
                  <a:schemeClr val="bg1"/>
                </a:solidFill>
                <a:latin typeface="Arial Narrow" panose="020B0606020202030204" pitchFamily="34" charset="0"/>
                <a:cs typeface="Times New Roman" panose="02020603050405020304" pitchFamily="18" charset="0"/>
              </a:rPr>
              <a:t>Education</a:t>
            </a:r>
            <a:endParaRPr lang="zh-TW" altLang="zh-TW" sz="4800" b="1" kern="100" dirty="0">
              <a:solidFill>
                <a:schemeClr val="bg1"/>
              </a:solidFill>
              <a:latin typeface="Arial Narrow" panose="020B0606020202030204" pitchFamily="34" charset="0"/>
              <a:cs typeface="Times New Roman" panose="02020603050405020304" pitchFamily="18" charset="0"/>
            </a:endParaRPr>
          </a:p>
        </p:txBody>
      </p:sp>
      <p:sp>
        <p:nvSpPr>
          <p:cNvPr id="5" name="矩形 4">
            <a:extLst>
              <a:ext uri="{FF2B5EF4-FFF2-40B4-BE49-F238E27FC236}">
                <a16:creationId xmlns:a16="http://schemas.microsoft.com/office/drawing/2014/main" id="{6AC041B1-15A4-41CC-84C0-5CC3E9003B35}"/>
              </a:ext>
            </a:extLst>
          </p:cNvPr>
          <p:cNvSpPr/>
          <p:nvPr/>
        </p:nvSpPr>
        <p:spPr>
          <a:xfrm>
            <a:off x="837060" y="1713146"/>
            <a:ext cx="11091081" cy="1077218"/>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was primarily self-educated, with intermittent formal schooling from travelling teachers of less than 12 months aggregate.</a:t>
            </a:r>
            <a:endParaRPr lang="zh-TW" altLang="en-US" sz="3200" dirty="0"/>
          </a:p>
        </p:txBody>
      </p:sp>
      <p:sp>
        <p:nvSpPr>
          <p:cNvPr id="6" name="矩形 5">
            <a:extLst>
              <a:ext uri="{FF2B5EF4-FFF2-40B4-BE49-F238E27FC236}">
                <a16:creationId xmlns:a16="http://schemas.microsoft.com/office/drawing/2014/main" id="{4E6E5BFF-26C9-45CC-965F-2774AB9BDCB2}"/>
              </a:ext>
            </a:extLst>
          </p:cNvPr>
          <p:cNvSpPr/>
          <p:nvPr/>
        </p:nvSpPr>
        <p:spPr>
          <a:xfrm>
            <a:off x="837061" y="3475167"/>
            <a:ext cx="11091081" cy="2554545"/>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became an avid reader and retained a lifelong interest in learning that his reading included the King James Bible, Aesop's Fables, John Bunyan's The Pilgrim's Progress, Daniel Defoe's Robinson Crusoe, Mason Locke Weems's The Life of Washington, and The Autobiography of Benjamin Franklin.</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7" name="Speech Bubble: Rectangle 6">
            <a:extLst>
              <a:ext uri="{FF2B5EF4-FFF2-40B4-BE49-F238E27FC236}">
                <a16:creationId xmlns:a16="http://schemas.microsoft.com/office/drawing/2014/main" id="{F899778B-F678-47F1-B83D-369BCE7C3F8D}"/>
              </a:ext>
            </a:extLst>
          </p:cNvPr>
          <p:cNvSpPr/>
          <p:nvPr/>
        </p:nvSpPr>
        <p:spPr>
          <a:xfrm>
            <a:off x="8060210" y="236181"/>
            <a:ext cx="1751577" cy="792162"/>
          </a:xfrm>
          <a:prstGeom prst="wedgeRectCallout">
            <a:avLst>
              <a:gd name="adj1" fmla="val -105451"/>
              <a:gd name="adj2" fmla="val 152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I also read Wikipedia!</a:t>
            </a:r>
          </a:p>
        </p:txBody>
      </p:sp>
      <p:sp>
        <p:nvSpPr>
          <p:cNvPr id="8" name="Speech Bubble: Rectangle 7">
            <a:extLst>
              <a:ext uri="{FF2B5EF4-FFF2-40B4-BE49-F238E27FC236}">
                <a16:creationId xmlns:a16="http://schemas.microsoft.com/office/drawing/2014/main" id="{D25D5E8A-579C-4157-9234-14A3DFFA3964}"/>
              </a:ext>
            </a:extLst>
          </p:cNvPr>
          <p:cNvSpPr/>
          <p:nvPr/>
        </p:nvSpPr>
        <p:spPr>
          <a:xfrm>
            <a:off x="10015652" y="1998202"/>
            <a:ext cx="1751577" cy="792162"/>
          </a:xfrm>
          <a:prstGeom prst="wedgeRectCallout">
            <a:avLst>
              <a:gd name="adj1" fmla="val -105451"/>
              <a:gd name="adj2" fmla="val 152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I also read Wikipedia!</a:t>
            </a:r>
          </a:p>
        </p:txBody>
      </p:sp>
    </p:spTree>
    <p:extLst>
      <p:ext uri="{BB962C8B-B14F-4D97-AF65-F5344CB8AC3E}">
        <p14:creationId xmlns:p14="http://schemas.microsoft.com/office/powerpoint/2010/main" val="199723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3E241AC-59A4-4115-8BAA-76220E2064E9}"/>
              </a:ext>
            </a:extLst>
          </p:cNvPr>
          <p:cNvSpPr/>
          <p:nvPr/>
        </p:nvSpPr>
        <p:spPr>
          <a:xfrm>
            <a:off x="803204" y="2644170"/>
            <a:ext cx="10801941" cy="1569660"/>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Although the economy was booming, the business struggled and Lincoln eventually sold his share. That March he entered politics, advocating navigational improvements on the Sangamon River. </a:t>
            </a:r>
            <a:endParaRPr lang="zh-TW" altLang="en-US" sz="3200" dirty="0"/>
          </a:p>
        </p:txBody>
      </p:sp>
      <p:sp>
        <p:nvSpPr>
          <p:cNvPr id="3" name="矩形 2">
            <a:extLst>
              <a:ext uri="{FF2B5EF4-FFF2-40B4-BE49-F238E27FC236}">
                <a16:creationId xmlns:a16="http://schemas.microsoft.com/office/drawing/2014/main" id="{7D421FE3-3139-42C0-BC52-CEC2BD8A5AFC}"/>
              </a:ext>
            </a:extLst>
          </p:cNvPr>
          <p:cNvSpPr/>
          <p:nvPr/>
        </p:nvSpPr>
        <p:spPr>
          <a:xfrm>
            <a:off x="803204" y="4775832"/>
            <a:ext cx="10385946" cy="1569660"/>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could draw crowds as a raconteur, but he lacked the requisite formal education, powerful friends, and money, and lost the election.</a:t>
            </a:r>
            <a:endParaRPr lang="zh-TW" altLang="en-US" sz="3200" dirty="0"/>
          </a:p>
        </p:txBody>
      </p:sp>
      <p:sp>
        <p:nvSpPr>
          <p:cNvPr id="4" name="矩形 3">
            <a:extLst>
              <a:ext uri="{FF2B5EF4-FFF2-40B4-BE49-F238E27FC236}">
                <a16:creationId xmlns:a16="http://schemas.microsoft.com/office/drawing/2014/main" id="{4E5F3C70-13B7-4471-BE2C-CCD630301835}"/>
              </a:ext>
            </a:extLst>
          </p:cNvPr>
          <p:cNvSpPr/>
          <p:nvPr/>
        </p:nvSpPr>
        <p:spPr>
          <a:xfrm>
            <a:off x="803204" y="1004950"/>
            <a:ext cx="10801941" cy="1077218"/>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1832, Lincoln joined with a partner, Denton Offutt, in the purchase of a general store on credit in New Salem.</a:t>
            </a:r>
            <a:endParaRPr lang="zh-TW" altLang="en-US" sz="3200" dirty="0"/>
          </a:p>
        </p:txBody>
      </p:sp>
    </p:spTree>
    <p:extLst>
      <p:ext uri="{BB962C8B-B14F-4D97-AF65-F5344CB8AC3E}">
        <p14:creationId xmlns:p14="http://schemas.microsoft.com/office/powerpoint/2010/main" val="265840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B735635D-8811-4B63-B812-18079CD5CAF3}"/>
              </a:ext>
            </a:extLst>
          </p:cNvPr>
          <p:cNvCxnSpPr>
            <a:cxnSpLocks/>
          </p:cNvCxnSpPr>
          <p:nvPr/>
        </p:nvCxnSpPr>
        <p:spPr>
          <a:xfrm>
            <a:off x="713800" y="822534"/>
            <a:ext cx="3093925"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1F1ED977-B673-492E-A734-00604B61DDB4}"/>
              </a:ext>
            </a:extLst>
          </p:cNvPr>
          <p:cNvSpPr/>
          <p:nvPr/>
        </p:nvSpPr>
        <p:spPr>
          <a:xfrm>
            <a:off x="361551" y="187235"/>
            <a:ext cx="3073277" cy="830997"/>
          </a:xfrm>
          <a:prstGeom prst="rect">
            <a:avLst/>
          </a:prstGeom>
        </p:spPr>
        <p:txBody>
          <a:bodyPr wrap="none">
            <a:spAutoFit/>
          </a:bodyPr>
          <a:lstStyle/>
          <a:p>
            <a:pPr>
              <a:spcAft>
                <a:spcPts val="0"/>
              </a:spcAft>
            </a:pPr>
            <a:r>
              <a:rPr lang="en-US" altLang="zh-TW" sz="4800" b="1" kern="100" dirty="0">
                <a:solidFill>
                  <a:schemeClr val="bg1"/>
                </a:solidFill>
                <a:latin typeface="Arial Narrow" panose="020B0606020202030204" pitchFamily="34" charset="0"/>
                <a:cs typeface="Times New Roman" panose="02020603050405020304" pitchFamily="18" charset="0"/>
              </a:rPr>
              <a:t>Early career</a:t>
            </a:r>
            <a:endParaRPr lang="zh-TW" altLang="zh-TW" sz="4800" b="1" kern="100" dirty="0">
              <a:solidFill>
                <a:schemeClr val="bg1"/>
              </a:solidFill>
              <a:latin typeface="Arial Narrow" panose="020B0606020202030204" pitchFamily="34" charset="0"/>
              <a:cs typeface="Times New Roman" panose="02020603050405020304" pitchFamily="18" charset="0"/>
            </a:endParaRPr>
          </a:p>
        </p:txBody>
      </p:sp>
      <p:sp>
        <p:nvSpPr>
          <p:cNvPr id="5" name="矩形 4">
            <a:extLst>
              <a:ext uri="{FF2B5EF4-FFF2-40B4-BE49-F238E27FC236}">
                <a16:creationId xmlns:a16="http://schemas.microsoft.com/office/drawing/2014/main" id="{FF5BF68F-C2EB-4EAD-8C5D-52C8F93BDF95}"/>
              </a:ext>
            </a:extLst>
          </p:cNvPr>
          <p:cNvSpPr/>
          <p:nvPr/>
        </p:nvSpPr>
        <p:spPr>
          <a:xfrm>
            <a:off x="713800" y="1653531"/>
            <a:ext cx="10993386" cy="1569660"/>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When he returned to his campaign and first speech, he observed a supporter in the crowd under attack, grabbed the assailant by his "neck and the seat of his trousers" and tossed him.</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6" name="矩形 5">
            <a:extLst>
              <a:ext uri="{FF2B5EF4-FFF2-40B4-BE49-F238E27FC236}">
                <a16:creationId xmlns:a16="http://schemas.microsoft.com/office/drawing/2014/main" id="{7B15673D-8947-433E-8E93-96AC7B4EA305}"/>
              </a:ext>
            </a:extLst>
          </p:cNvPr>
          <p:cNvSpPr/>
          <p:nvPr/>
        </p:nvSpPr>
        <p:spPr>
          <a:xfrm>
            <a:off x="713800" y="3744894"/>
            <a:ext cx="11231142" cy="2062103"/>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served as New Salem's postmaster and later as county surveyor, but continued his voracious reading, and he decided to become a lawyer. He taught himself the law, with Blackstone's Commentaries, saying later of the effort, "I studied with nobody."</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8" name="Speech Bubble: Rectangle 7">
            <a:extLst>
              <a:ext uri="{FF2B5EF4-FFF2-40B4-BE49-F238E27FC236}">
                <a16:creationId xmlns:a16="http://schemas.microsoft.com/office/drawing/2014/main" id="{64CD8904-FA4E-4FB8-A3EA-730A785691FB}"/>
              </a:ext>
            </a:extLst>
          </p:cNvPr>
          <p:cNvSpPr/>
          <p:nvPr/>
        </p:nvSpPr>
        <p:spPr>
          <a:xfrm>
            <a:off x="9334505" y="666180"/>
            <a:ext cx="1751577" cy="446468"/>
          </a:xfrm>
          <a:prstGeom prst="wedgeRectCallout">
            <a:avLst>
              <a:gd name="adj1" fmla="val -106432"/>
              <a:gd name="adj2" fmla="val 179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Tree>
    <p:extLst>
      <p:ext uri="{BB962C8B-B14F-4D97-AF65-F5344CB8AC3E}">
        <p14:creationId xmlns:p14="http://schemas.microsoft.com/office/powerpoint/2010/main" val="362694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9BBE243-AB68-4620-BB2C-2C9FB71F51D0}"/>
              </a:ext>
            </a:extLst>
          </p:cNvPr>
          <p:cNvSpPr/>
          <p:nvPr/>
        </p:nvSpPr>
        <p:spPr>
          <a:xfrm>
            <a:off x="272954" y="766958"/>
            <a:ext cx="11919045" cy="2062103"/>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championed construction of the Illinois and Michigan Canal, and later was a Canal Commissioner. He voted to expand suffrage beyond white landowners to all white males, but adopted a "free soil" stance opposing both slavery and abolition. </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EA0CF069-13D0-49E1-A256-D25DD14DA7F5}"/>
              </a:ext>
            </a:extLst>
          </p:cNvPr>
          <p:cNvSpPr/>
          <p:nvPr/>
        </p:nvSpPr>
        <p:spPr>
          <a:xfrm>
            <a:off x="272955" y="3536497"/>
            <a:ext cx="11919045" cy="2554545"/>
          </a:xfrm>
          <a:prstGeom prst="rect">
            <a:avLst/>
          </a:prstGeom>
        </p:spPr>
        <p:txBody>
          <a:bodyPr wrap="square">
            <a:spAutoFit/>
          </a:bodyPr>
          <a:lstStyle/>
          <a:p>
            <a:pPr marL="457200" indent="-457200">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In 1837 he declared, " Institution of slavery is founded on both injustice and bad policy, but the promulgation of abolition doctrines tends rather to increase than abate its evils." He echoed Henry Clay's support for the American Colonization Society which advocated a program of abolition in conjunction with settling freed slaves in Liberia.</a:t>
            </a:r>
            <a:endParaRPr lang="zh-TW" altLang="en-US" sz="3200" dirty="0"/>
          </a:p>
        </p:txBody>
      </p:sp>
    </p:spTree>
    <p:extLst>
      <p:ext uri="{BB962C8B-B14F-4D97-AF65-F5344CB8AC3E}">
        <p14:creationId xmlns:p14="http://schemas.microsoft.com/office/powerpoint/2010/main" val="58021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2704722D-3327-44E1-AE22-AFF74BD08346}"/>
              </a:ext>
            </a:extLst>
          </p:cNvPr>
          <p:cNvSpPr/>
          <p:nvPr/>
        </p:nvSpPr>
        <p:spPr>
          <a:xfrm>
            <a:off x="462830" y="509980"/>
            <a:ext cx="11328836"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On foreign and military policy, Lincoln spoke against the Mexican–American War, which he imputed to President James K. Polk's desire for "military glory—that attractive rainbow, that rises in showers of blood." He supported the Wilmot Proviso, a failed proposal to ban slavery in any U.S. territory won from Mexico.</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矩形 3">
            <a:extLst>
              <a:ext uri="{FF2B5EF4-FFF2-40B4-BE49-F238E27FC236}">
                <a16:creationId xmlns:a16="http://schemas.microsoft.com/office/drawing/2014/main" id="{0F22B461-AC0E-4DDA-84C3-151AAC1C861F}"/>
              </a:ext>
            </a:extLst>
          </p:cNvPr>
          <p:cNvSpPr/>
          <p:nvPr/>
        </p:nvSpPr>
        <p:spPr>
          <a:xfrm>
            <a:off x="462829" y="3429000"/>
            <a:ext cx="11443761" cy="2554545"/>
          </a:xfrm>
          <a:prstGeom prst="rect">
            <a:avLst/>
          </a:prstGeom>
        </p:spPr>
        <p:txBody>
          <a:bodyPr wrap="square">
            <a:spAutoFit/>
          </a:bodyPr>
          <a:lstStyle/>
          <a:p>
            <a:pPr marL="285750" indent="-28575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Lincoln emphasized his opposition to Polk by drafting and introducing his Spot Resolutions. The war had begun with a Mexican slaughter of American soldiers in territory disputed by Mexico, and Polk insisted that Mexican soldiers had "invaded our territory and shed the blood of our fellow-citizens on our soil.</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47308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7BEA01E-415E-49D5-A7E6-6FE7C34DC1E4}"/>
              </a:ext>
            </a:extLst>
          </p:cNvPr>
          <p:cNvSpPr/>
          <p:nvPr/>
        </p:nvSpPr>
        <p:spPr>
          <a:xfrm>
            <a:off x="640250" y="3429000"/>
            <a:ext cx="11124119" cy="2554545"/>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The administration offered to appoint him secretary or governor of the Oregon Territory as consolation. This distant territory was a Democratic stronghold, and acceptance of the post would have disrupted his legal and political career in Illinois, so he declined and resumed his law practice.</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3" name="矩形 2">
            <a:extLst>
              <a:ext uri="{FF2B5EF4-FFF2-40B4-BE49-F238E27FC236}">
                <a16:creationId xmlns:a16="http://schemas.microsoft.com/office/drawing/2014/main" id="{B1AA9E96-74C0-4FBA-ADE3-DC46631D84F5}"/>
              </a:ext>
            </a:extLst>
          </p:cNvPr>
          <p:cNvSpPr/>
          <p:nvPr/>
        </p:nvSpPr>
        <p:spPr>
          <a:xfrm>
            <a:off x="640250" y="1022978"/>
            <a:ext cx="10823868" cy="1569660"/>
          </a:xfrm>
          <a:prstGeom prst="rect">
            <a:avLst/>
          </a:prstGeom>
        </p:spPr>
        <p:txBody>
          <a:bodyPr wrap="square">
            <a:spAutoFit/>
          </a:bodyPr>
          <a:lstStyle/>
          <a:p>
            <a:pPr marL="457200" indent="-457200">
              <a:spcAft>
                <a:spcPts val="0"/>
              </a:spcAft>
              <a:buFont typeface="Arial" panose="020B0604020202020204" pitchFamily="34" charset="0"/>
              <a:buChar char="•"/>
            </a:pPr>
            <a:r>
              <a:rPr lang="en-US" altLang="zh-TW" sz="3200" kern="100" dirty="0">
                <a:solidFill>
                  <a:schemeClr val="bg1"/>
                </a:solidFill>
                <a:latin typeface="Arial Narrow" panose="020B0606020202030204" pitchFamily="34" charset="0"/>
                <a:cs typeface="Times New Roman" panose="02020603050405020304" pitchFamily="18" charset="0"/>
              </a:rPr>
              <a:t>He supported General </a:t>
            </a:r>
            <a:r>
              <a:rPr lang="en-US" altLang="zh-TW" sz="3200" kern="100" dirty="0">
                <a:solidFill>
                  <a:schemeClr val="bg1"/>
                </a:solidFill>
                <a:latin typeface="Arial Narrow" panose="020B0606020202030204" pitchFamily="34" charset="0"/>
                <a:cs typeface="Times New Roman" panose="02020603050405020304" pitchFamily="18" charset="0"/>
                <a:hlinkClick r:id="rId2" tooltip="Zachary Taylor">
                  <a:extLst>
                    <a:ext uri="{A12FA001-AC4F-418D-AE19-62706E023703}">
                      <ahyp:hlinkClr xmlns:ahyp="http://schemas.microsoft.com/office/drawing/2018/hyperlinkcolor" val="tx"/>
                    </a:ext>
                  </a:extLst>
                </a:hlinkClick>
              </a:rPr>
              <a:t>Zachary Taylor</a:t>
            </a:r>
            <a:r>
              <a:rPr lang="en-US" altLang="zh-TW" sz="3200" kern="100" dirty="0">
                <a:solidFill>
                  <a:schemeClr val="bg1"/>
                </a:solidFill>
                <a:latin typeface="Arial Narrow" panose="020B0606020202030204" pitchFamily="34" charset="0"/>
                <a:cs typeface="Times New Roman" panose="02020603050405020304" pitchFamily="18" charset="0"/>
              </a:rPr>
              <a:t> for the Whig nomination in the </a:t>
            </a:r>
            <a:r>
              <a:rPr lang="en-US" altLang="zh-TW" sz="3200" kern="100" dirty="0">
                <a:solidFill>
                  <a:schemeClr val="bg1"/>
                </a:solidFill>
                <a:latin typeface="Arial Narrow" panose="020B0606020202030204" pitchFamily="34" charset="0"/>
                <a:cs typeface="Times New Roman" panose="02020603050405020304" pitchFamily="18" charset="0"/>
                <a:hlinkClick r:id="rId3" tooltip="1848 United States presidential election">
                  <a:extLst>
                    <a:ext uri="{A12FA001-AC4F-418D-AE19-62706E023703}">
                      <ahyp:hlinkClr xmlns:ahyp="http://schemas.microsoft.com/office/drawing/2018/hyperlinkcolor" val="tx"/>
                    </a:ext>
                  </a:extLst>
                </a:hlinkClick>
              </a:rPr>
              <a:t>1848 presidential election</a:t>
            </a:r>
            <a:r>
              <a:rPr lang="en-US" altLang="zh-TW" sz="3200" kern="100" dirty="0">
                <a:solidFill>
                  <a:schemeClr val="bg1"/>
                </a:solidFill>
                <a:latin typeface="Arial Narrow" panose="020B0606020202030204" pitchFamily="34" charset="0"/>
                <a:cs typeface="Times New Roman" panose="02020603050405020304" pitchFamily="18" charset="0"/>
              </a:rPr>
              <a:t>. Taylor won and Lincoln hoped in vain to be appointed Commissioner of the </a:t>
            </a:r>
            <a:r>
              <a:rPr lang="en-US" altLang="zh-TW" sz="3200" kern="100" dirty="0">
                <a:solidFill>
                  <a:schemeClr val="bg1"/>
                </a:solidFill>
                <a:latin typeface="Arial Narrow" panose="020B0606020202030204" pitchFamily="34" charset="0"/>
                <a:cs typeface="Times New Roman" panose="02020603050405020304" pitchFamily="18" charset="0"/>
                <a:hlinkClick r:id="rId4" tooltip="General Land Office">
                  <a:extLst>
                    <a:ext uri="{A12FA001-AC4F-418D-AE19-62706E023703}">
                      <ahyp:hlinkClr xmlns:ahyp="http://schemas.microsoft.com/office/drawing/2018/hyperlinkcolor" val="tx"/>
                    </a:ext>
                  </a:extLst>
                </a:hlinkClick>
              </a:rPr>
              <a:t>General Land Office</a:t>
            </a:r>
            <a:r>
              <a:rPr lang="en-US" altLang="zh-TW" sz="3200" kern="100" dirty="0">
                <a:solidFill>
                  <a:schemeClr val="bg1"/>
                </a:solidFill>
                <a:latin typeface="Arial Narrow" panose="020B0606020202030204" pitchFamily="34" charset="0"/>
                <a:cs typeface="Times New Roman" panose="02020603050405020304" pitchFamily="18" charset="0"/>
              </a:rPr>
              <a:t>.  </a:t>
            </a:r>
            <a:endParaRPr lang="zh-TW" altLang="zh-TW" sz="3200" kern="100" dirty="0">
              <a:solidFill>
                <a:schemeClr val="bg1"/>
              </a:solidFill>
              <a:latin typeface="Arial Narrow" panose="020B0606020202030204" pitchFamily="34" charset="0"/>
              <a:cs typeface="Times New Roman" panose="02020603050405020304" pitchFamily="18" charset="0"/>
            </a:endParaRPr>
          </a:p>
        </p:txBody>
      </p:sp>
      <p:sp>
        <p:nvSpPr>
          <p:cNvPr id="4" name="Speech Bubble: Rectangle 3">
            <a:extLst>
              <a:ext uri="{FF2B5EF4-FFF2-40B4-BE49-F238E27FC236}">
                <a16:creationId xmlns:a16="http://schemas.microsoft.com/office/drawing/2014/main" id="{F79E5444-C7E4-4CA1-8D76-0336E5806962}"/>
              </a:ext>
            </a:extLst>
          </p:cNvPr>
          <p:cNvSpPr/>
          <p:nvPr/>
        </p:nvSpPr>
        <p:spPr>
          <a:xfrm>
            <a:off x="10012792" y="2747493"/>
            <a:ext cx="1751577" cy="446468"/>
          </a:xfrm>
          <a:prstGeom prst="wedgeRectCallout">
            <a:avLst>
              <a:gd name="adj1" fmla="val -111579"/>
              <a:gd name="adj2" fmla="val 141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
        <p:nvSpPr>
          <p:cNvPr id="5" name="Speech Bubble: Rectangle 4">
            <a:extLst>
              <a:ext uri="{FF2B5EF4-FFF2-40B4-BE49-F238E27FC236}">
                <a16:creationId xmlns:a16="http://schemas.microsoft.com/office/drawing/2014/main" id="{B4217672-D481-4995-919D-EEB7AF78761F}"/>
              </a:ext>
            </a:extLst>
          </p:cNvPr>
          <p:cNvSpPr/>
          <p:nvPr/>
        </p:nvSpPr>
        <p:spPr>
          <a:xfrm>
            <a:off x="9778826" y="257531"/>
            <a:ext cx="1751577" cy="446468"/>
          </a:xfrm>
          <a:prstGeom prst="wedgeRectCallout">
            <a:avLst>
              <a:gd name="adj1" fmla="val -111579"/>
              <a:gd name="adj2" fmla="val 141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Not in book</a:t>
            </a:r>
          </a:p>
        </p:txBody>
      </p:sp>
    </p:spTree>
    <p:extLst>
      <p:ext uri="{BB962C8B-B14F-4D97-AF65-F5344CB8AC3E}">
        <p14:creationId xmlns:p14="http://schemas.microsoft.com/office/powerpoint/2010/main" val="135659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B808-8B66-433C-ACDB-D911FC4804F1}"/>
              </a:ext>
            </a:extLst>
          </p:cNvPr>
          <p:cNvSpPr>
            <a:spLocks noGrp="1"/>
          </p:cNvSpPr>
          <p:nvPr>
            <p:ph type="title"/>
          </p:nvPr>
        </p:nvSpPr>
        <p:spPr/>
        <p:txBody>
          <a:bodyPr/>
          <a:lstStyle/>
          <a:p>
            <a:endParaRPr lang="en-CA"/>
          </a:p>
        </p:txBody>
      </p:sp>
      <p:sp>
        <p:nvSpPr>
          <p:cNvPr id="3" name="Speech Bubble: Rectangle 2">
            <a:extLst>
              <a:ext uri="{FF2B5EF4-FFF2-40B4-BE49-F238E27FC236}">
                <a16:creationId xmlns:a16="http://schemas.microsoft.com/office/drawing/2014/main" id="{6D4E4C97-F611-4968-9BC2-A25039946DDF}"/>
              </a:ext>
            </a:extLst>
          </p:cNvPr>
          <p:cNvSpPr/>
          <p:nvPr/>
        </p:nvSpPr>
        <p:spPr>
          <a:xfrm>
            <a:off x="3066787" y="2076718"/>
            <a:ext cx="6193124" cy="2704563"/>
          </a:xfrm>
          <a:prstGeom prst="wedgeRectCallout">
            <a:avLst>
              <a:gd name="adj1" fmla="val -26595"/>
              <a:gd name="adj2" fmla="val 546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Did you get to know about Abraham Lincoln and his life?</a:t>
            </a:r>
          </a:p>
          <a:p>
            <a:pPr algn="ctr"/>
            <a:r>
              <a:rPr lang="en-CA" dirty="0"/>
              <a:t>Did you learn anything about how classics influenced him?</a:t>
            </a:r>
          </a:p>
          <a:p>
            <a:pPr algn="ctr"/>
            <a:r>
              <a:rPr lang="en-CA" dirty="0"/>
              <a:t>Does this make you want to read the book?</a:t>
            </a:r>
          </a:p>
          <a:p>
            <a:pPr algn="ctr"/>
            <a:endParaRPr lang="en-CA" dirty="0"/>
          </a:p>
        </p:txBody>
      </p:sp>
    </p:spTree>
    <p:extLst>
      <p:ext uri="{BB962C8B-B14F-4D97-AF65-F5344CB8AC3E}">
        <p14:creationId xmlns:p14="http://schemas.microsoft.com/office/powerpoint/2010/main" val="54623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9A378-8B43-411A-8642-21711CD1D990}"/>
              </a:ext>
            </a:extLst>
          </p:cNvPr>
          <p:cNvSpPr>
            <a:spLocks noGrp="1"/>
          </p:cNvSpPr>
          <p:nvPr>
            <p:ph type="title"/>
          </p:nvPr>
        </p:nvSpPr>
        <p:spPr/>
        <p:txBody>
          <a:bodyPr/>
          <a:lstStyle/>
          <a:p>
            <a:r>
              <a:rPr lang="en-CA" dirty="0"/>
              <a:t>Other Mistakes:  Wrong Person</a:t>
            </a:r>
            <a:br>
              <a:rPr lang="en-CA" dirty="0"/>
            </a:br>
            <a:endParaRPr lang="en-CA" dirty="0"/>
          </a:p>
        </p:txBody>
      </p:sp>
      <p:pic>
        <p:nvPicPr>
          <p:cNvPr id="3" name="Picture 2">
            <a:extLst>
              <a:ext uri="{FF2B5EF4-FFF2-40B4-BE49-F238E27FC236}">
                <a16:creationId xmlns:a16="http://schemas.microsoft.com/office/drawing/2014/main" id="{F4E10C52-21D2-418C-B031-7C9A029F0EB5}"/>
              </a:ext>
            </a:extLst>
          </p:cNvPr>
          <p:cNvPicPr>
            <a:picLocks noChangeAspect="1"/>
          </p:cNvPicPr>
          <p:nvPr/>
        </p:nvPicPr>
        <p:blipFill>
          <a:blip r:embed="rId2"/>
          <a:stretch>
            <a:fillRect/>
          </a:stretch>
        </p:blipFill>
        <p:spPr>
          <a:xfrm>
            <a:off x="8444248" y="1135420"/>
            <a:ext cx="2864275" cy="3832771"/>
          </a:xfrm>
          <a:prstGeom prst="rect">
            <a:avLst/>
          </a:prstGeom>
        </p:spPr>
      </p:pic>
      <p:pic>
        <p:nvPicPr>
          <p:cNvPr id="4" name="Picture 3">
            <a:extLst>
              <a:ext uri="{FF2B5EF4-FFF2-40B4-BE49-F238E27FC236}">
                <a16:creationId xmlns:a16="http://schemas.microsoft.com/office/drawing/2014/main" id="{B7C4EE9E-D186-42D0-88F3-786D135182BF}"/>
              </a:ext>
            </a:extLst>
          </p:cNvPr>
          <p:cNvPicPr>
            <a:picLocks noChangeAspect="1"/>
          </p:cNvPicPr>
          <p:nvPr/>
        </p:nvPicPr>
        <p:blipFill>
          <a:blip r:embed="rId3"/>
          <a:stretch>
            <a:fillRect/>
          </a:stretch>
        </p:blipFill>
        <p:spPr>
          <a:xfrm>
            <a:off x="1375423" y="1401347"/>
            <a:ext cx="3566844" cy="3566844"/>
          </a:xfrm>
          <a:prstGeom prst="rect">
            <a:avLst/>
          </a:prstGeom>
        </p:spPr>
      </p:pic>
    </p:spTree>
    <p:extLst>
      <p:ext uri="{BB962C8B-B14F-4D97-AF65-F5344CB8AC3E}">
        <p14:creationId xmlns:p14="http://schemas.microsoft.com/office/powerpoint/2010/main" val="2777011128"/>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2754</TotalTime>
  <Words>1003</Words>
  <Application>Microsoft Office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Narrow</vt:lpstr>
      <vt:lpstr>Calibri</vt:lpstr>
      <vt:lpstr>Calibri Light</vt:lpstr>
      <vt:lpstr>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Mistakes:  Wrong Person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邱湘珺</dc:creator>
  <cp:lastModifiedBy>Jonathon David White</cp:lastModifiedBy>
  <cp:revision>32</cp:revision>
  <dcterms:created xsi:type="dcterms:W3CDTF">2020-06-03T06:12:13Z</dcterms:created>
  <dcterms:modified xsi:type="dcterms:W3CDTF">2020-09-18T00:05:59Z</dcterms:modified>
</cp:coreProperties>
</file>