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9" r:id="rId5"/>
    <p:sldId id="266" r:id="rId6"/>
    <p:sldId id="270" r:id="rId7"/>
    <p:sldId id="271" r:id="rId8"/>
    <p:sldId id="259" r:id="rId9"/>
    <p:sldId id="272" r:id="rId10"/>
    <p:sldId id="273" r:id="rId11"/>
    <p:sldId id="274" r:id="rId12"/>
    <p:sldId id="260" r:id="rId13"/>
    <p:sldId id="282" r:id="rId14"/>
    <p:sldId id="261" r:id="rId15"/>
    <p:sldId id="281" r:id="rId16"/>
    <p:sldId id="275" r:id="rId17"/>
    <p:sldId id="264" r:id="rId18"/>
    <p:sldId id="279" r:id="rId19"/>
    <p:sldId id="277" r:id="rId20"/>
    <p:sldId id="278" r:id="rId21"/>
    <p:sldId id="263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11" autoAdjust="0"/>
    <p:restoredTop sz="94660"/>
  </p:normalViewPr>
  <p:slideViewPr>
    <p:cSldViewPr snapToGrid="0">
      <p:cViewPr varScale="1">
        <p:scale>
          <a:sx n="164" d="100"/>
          <a:sy n="164" d="100"/>
        </p:scale>
        <p:origin x="1760" y="10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85E0B1-46D1-4170-A06E-F7614497C9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6700" y="3898027"/>
            <a:ext cx="8610600" cy="2084388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99695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73678" y="304800"/>
            <a:ext cx="827032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8081" y="914400"/>
            <a:ext cx="8892262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CA" sz="2000" dirty="0">
                <a:solidFill>
                  <a:schemeClr val="tx2"/>
                </a:solidFill>
              </a:rPr>
              <a:t>§3.5 Note Taking &amp; Key Words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7.mp3"/><Relationship Id="rId13" Type="http://schemas.microsoft.com/office/2007/relationships/media" Target="../media/media10.mp3"/><Relationship Id="rId3" Type="http://schemas.microsoft.com/office/2007/relationships/media" Target="../media/media6.mp3"/><Relationship Id="rId7" Type="http://schemas.microsoft.com/office/2007/relationships/media" Target="../media/media7.mp3"/><Relationship Id="rId12" Type="http://schemas.openxmlformats.org/officeDocument/2006/relationships/audio" Target="../media/media9.mp3"/><Relationship Id="rId17" Type="http://schemas.openxmlformats.org/officeDocument/2006/relationships/image" Target="../media/image9.png"/><Relationship Id="rId2" Type="http://schemas.openxmlformats.org/officeDocument/2006/relationships/audio" Target="../media/media5.mp3"/><Relationship Id="rId16" Type="http://schemas.openxmlformats.org/officeDocument/2006/relationships/image" Target="../media/image7.png"/><Relationship Id="rId1" Type="http://schemas.microsoft.com/office/2007/relationships/media" Target="../media/media5.mp3"/><Relationship Id="rId6" Type="http://schemas.openxmlformats.org/officeDocument/2006/relationships/audio" Target="../media/media4.mp3"/><Relationship Id="rId11" Type="http://schemas.microsoft.com/office/2007/relationships/media" Target="../media/media9.mp3"/><Relationship Id="rId5" Type="http://schemas.microsoft.com/office/2007/relationships/media" Target="../media/media4.mp3"/><Relationship Id="rId15" Type="http://schemas.openxmlformats.org/officeDocument/2006/relationships/slideLayout" Target="../slideLayouts/slideLayout7.xml"/><Relationship Id="rId10" Type="http://schemas.openxmlformats.org/officeDocument/2006/relationships/audio" Target="../media/media8.mp3"/><Relationship Id="rId4" Type="http://schemas.openxmlformats.org/officeDocument/2006/relationships/audio" Target="../media/media6.mp3"/><Relationship Id="rId9" Type="http://schemas.microsoft.com/office/2007/relationships/media" Target="../media/media8.mp3"/><Relationship Id="rId14" Type="http://schemas.openxmlformats.org/officeDocument/2006/relationships/audio" Target="../media/media10.mp3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2.emf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lass.kejiyingwen.com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8.png"/><Relationship Id="rId3" Type="http://schemas.openxmlformats.org/officeDocument/2006/relationships/image" Target="../media/image17.png"/><Relationship Id="rId7" Type="http://schemas.openxmlformats.org/officeDocument/2006/relationships/image" Target="../media/image13.png"/><Relationship Id="rId12" Type="http://schemas.openxmlformats.org/officeDocument/2006/relationships/image" Target="../media/image11.png"/><Relationship Id="rId2" Type="http://schemas.openxmlformats.org/officeDocument/2006/relationships/image" Target="../media/image16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15.png"/><Relationship Id="rId15" Type="http://schemas.openxmlformats.org/officeDocument/2006/relationships/image" Target="../media/image6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996950"/>
            <a:ext cx="8610600" cy="2616200"/>
          </a:xfrm>
        </p:spPr>
        <p:txBody>
          <a:bodyPr/>
          <a:lstStyle/>
          <a:p>
            <a:r>
              <a:rPr lang="en-CA" dirty="0"/>
              <a:t>§3.5 Note Taking &amp; Key Words</a:t>
            </a:r>
          </a:p>
        </p:txBody>
      </p:sp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C8256600-F93F-46B3-9756-4C54949C6CF9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5315" y="3103584"/>
            <a:ext cx="2638925" cy="3598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0581B0F-134D-4461-83EF-2622A6BDF1B1}"/>
              </a:ext>
            </a:extLst>
          </p:cNvPr>
          <p:cNvSpPr/>
          <p:nvPr/>
        </p:nvSpPr>
        <p:spPr>
          <a:xfrm>
            <a:off x="4800599" y="6008541"/>
            <a:ext cx="370572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" dirty="0">
                <a:solidFill>
                  <a:schemeClr val="bg1">
                    <a:lumMod val="65000"/>
                  </a:schemeClr>
                </a:solidFill>
              </a:rPr>
              <a:t>https://flickr.com/photos/library_of_congress/2163451008/in/photolist-4ibfBs-223KvSg-4ZJrbG-8eMY-2ggfKvi-e1uRs9-77HkQ8-653YFW-FKLj8S-2kH3RmR-9AqFgZ-2ivsggC-mdBLa6-HSbPj-2kvBbNG-2kdFv5L-7DTsfG-2UAmZm-6ZRAi4-2mm1RAd-2jYpeGM-3oyTig-2cf291B-2m4q7Xf-7fTaCk-2g8G2iX-gLmFxQ-2mMSmba-2kK1aYv-cUU8LC-2kJZ7iA-SSZxyQ-7ZYE56-2mLi4NX-2mvVe7F-npxJaz-2xhJXS-2jcaDo3-Yy9Fx1-6AW11j-2iGS76z-GpyQK-2iBry2Y-2jTcMw3-RMTTfN-6FkR7e-2kJVy3m-2mttcBC-XB5cMc-2iTbMg3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149316-8245-489D-8400-08C9660FC6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138" y="1987377"/>
            <a:ext cx="5666062" cy="45658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§3.5 Note Taking &amp; Key Words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40AE78-82A1-4F32-8CA1-8E93427FB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Find 5 differences!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00180C-DDC3-85AB-7D5B-B965CEA560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74230EA-6E8A-5328-977A-02DDB56D0B6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B6722F9-2029-0CF4-A838-3FBAFE51668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5C9D980C-F95B-5519-65C2-C1914AB833A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§3.5 Note Taking &amp; Key Words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 dirty="0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EF112037-7924-4C0B-BF74-85CB98EB3D3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1F967DA-61E5-48ED-9F33-5EFA5E07C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endParaRPr lang="en-GB" dirty="0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C97979F-6466-48DB-96BD-97CD5D486CE7}"/>
              </a:ext>
            </a:extLst>
          </p:cNvPr>
          <p:cNvGrpSpPr/>
          <p:nvPr/>
        </p:nvGrpSpPr>
        <p:grpSpPr>
          <a:xfrm>
            <a:off x="551145" y="2383621"/>
            <a:ext cx="8289254" cy="3959497"/>
            <a:chOff x="551145" y="2383621"/>
            <a:chExt cx="8289254" cy="3959497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FA0B59B-F677-46C4-AADF-31B5C4CCBFA4}"/>
                </a:ext>
              </a:extLst>
            </p:cNvPr>
            <p:cNvGrpSpPr/>
            <p:nvPr/>
          </p:nvGrpSpPr>
          <p:grpSpPr>
            <a:xfrm>
              <a:off x="6799439" y="4734317"/>
              <a:ext cx="2040960" cy="1608801"/>
              <a:chOff x="551145" y="2392471"/>
              <a:chExt cx="2040960" cy="1608801"/>
            </a:xfrm>
            <a:solidFill>
              <a:schemeClr val="tx1">
                <a:lumMod val="75000"/>
              </a:schemeClr>
            </a:solidFill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B2F7350-5AD9-4DAB-8689-9FC5F2D35EB2}"/>
                  </a:ext>
                </a:extLst>
              </p:cNvPr>
              <p:cNvSpPr/>
              <p:nvPr/>
            </p:nvSpPr>
            <p:spPr bwMode="auto">
              <a:xfrm>
                <a:off x="55114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highlight>
                    <a:srgbClr val="C0C0C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80C4B90F-5D2F-45A9-A4F6-7647F17CF957}"/>
                  </a:ext>
                </a:extLst>
              </p:cNvPr>
              <p:cNvSpPr/>
              <p:nvPr/>
            </p:nvSpPr>
            <p:spPr bwMode="auto">
              <a:xfrm>
                <a:off x="1685325" y="3287288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6CD99B9-8B5B-44A1-898E-98F97DB8A25B}"/>
                  </a:ext>
                </a:extLst>
              </p:cNvPr>
              <p:cNvSpPr/>
              <p:nvPr/>
            </p:nvSpPr>
            <p:spPr bwMode="auto">
              <a:xfrm>
                <a:off x="551145" y="3282863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54CBF07-C78D-4EF6-8458-47E4D9CD9257}"/>
                  </a:ext>
                </a:extLst>
              </p:cNvPr>
              <p:cNvSpPr/>
              <p:nvPr/>
            </p:nvSpPr>
            <p:spPr bwMode="auto">
              <a:xfrm>
                <a:off x="168532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FFA4232-C530-403A-9084-145FC9452A80}"/>
                </a:ext>
              </a:extLst>
            </p:cNvPr>
            <p:cNvGrpSpPr/>
            <p:nvPr/>
          </p:nvGrpSpPr>
          <p:grpSpPr>
            <a:xfrm>
              <a:off x="6799439" y="2383621"/>
              <a:ext cx="2040960" cy="1608801"/>
              <a:chOff x="551145" y="2392471"/>
              <a:chExt cx="2040960" cy="1608801"/>
            </a:xfrm>
            <a:solidFill>
              <a:schemeClr val="tx1">
                <a:lumMod val="75000"/>
              </a:schemeClr>
            </a:solidFill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7C0BD8A-E70B-4132-92E9-94C82139BC65}"/>
                  </a:ext>
                </a:extLst>
              </p:cNvPr>
              <p:cNvSpPr/>
              <p:nvPr/>
            </p:nvSpPr>
            <p:spPr bwMode="auto">
              <a:xfrm>
                <a:off x="55114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highlight>
                    <a:srgbClr val="C0C0C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731D9C3-0266-4D7C-977D-44E37FBB4C3D}"/>
                  </a:ext>
                </a:extLst>
              </p:cNvPr>
              <p:cNvSpPr/>
              <p:nvPr/>
            </p:nvSpPr>
            <p:spPr bwMode="auto">
              <a:xfrm>
                <a:off x="1685325" y="3287288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710AADFD-026D-4658-8BE5-2D4854A02D1D}"/>
                  </a:ext>
                </a:extLst>
              </p:cNvPr>
              <p:cNvSpPr/>
              <p:nvPr/>
            </p:nvSpPr>
            <p:spPr bwMode="auto">
              <a:xfrm>
                <a:off x="551145" y="3282863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22A8C0A0-D499-4115-AFAA-1E3D52C3C551}"/>
                  </a:ext>
                </a:extLst>
              </p:cNvPr>
              <p:cNvSpPr/>
              <p:nvPr/>
            </p:nvSpPr>
            <p:spPr bwMode="auto">
              <a:xfrm>
                <a:off x="168532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EC4AC8F9-0253-4C6F-80BB-E1F2FA8E14A4}"/>
                </a:ext>
              </a:extLst>
            </p:cNvPr>
            <p:cNvGrpSpPr/>
            <p:nvPr/>
          </p:nvGrpSpPr>
          <p:grpSpPr>
            <a:xfrm>
              <a:off x="3751492" y="2388046"/>
              <a:ext cx="2040960" cy="1608801"/>
              <a:chOff x="551145" y="2392471"/>
              <a:chExt cx="2040960" cy="1608801"/>
            </a:xfrm>
            <a:solidFill>
              <a:schemeClr val="tx1">
                <a:lumMod val="75000"/>
              </a:schemeClr>
            </a:solidFill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56E4B1E-5599-46C9-8470-E8B359331ED7}"/>
                  </a:ext>
                </a:extLst>
              </p:cNvPr>
              <p:cNvSpPr/>
              <p:nvPr/>
            </p:nvSpPr>
            <p:spPr bwMode="auto">
              <a:xfrm>
                <a:off x="55114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highlight>
                    <a:srgbClr val="C0C0C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4A8369E-0208-4D95-9383-C15EF30BFB7E}"/>
                  </a:ext>
                </a:extLst>
              </p:cNvPr>
              <p:cNvSpPr/>
              <p:nvPr/>
            </p:nvSpPr>
            <p:spPr bwMode="auto">
              <a:xfrm>
                <a:off x="1685325" y="3287288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ED26C875-4C88-4AC9-A775-CAEA7A24713B}"/>
                  </a:ext>
                </a:extLst>
              </p:cNvPr>
              <p:cNvSpPr/>
              <p:nvPr/>
            </p:nvSpPr>
            <p:spPr bwMode="auto">
              <a:xfrm>
                <a:off x="551145" y="3282863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7E96FC9E-EA9A-48E8-98F4-7AE438FBC7AA}"/>
                  </a:ext>
                </a:extLst>
              </p:cNvPr>
              <p:cNvSpPr/>
              <p:nvPr/>
            </p:nvSpPr>
            <p:spPr bwMode="auto">
              <a:xfrm>
                <a:off x="168532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0CAB1D1A-BCE5-4F95-B445-E23F040AC9A5}"/>
                </a:ext>
              </a:extLst>
            </p:cNvPr>
            <p:cNvGrpSpPr/>
            <p:nvPr/>
          </p:nvGrpSpPr>
          <p:grpSpPr>
            <a:xfrm>
              <a:off x="3773570" y="4734317"/>
              <a:ext cx="2040960" cy="1608801"/>
              <a:chOff x="551145" y="2392471"/>
              <a:chExt cx="2040960" cy="1608801"/>
            </a:xfrm>
            <a:solidFill>
              <a:schemeClr val="tx1">
                <a:lumMod val="75000"/>
              </a:schemeClr>
            </a:solidFill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E0F2517F-5A98-45B3-8BFB-1579958509E9}"/>
                  </a:ext>
                </a:extLst>
              </p:cNvPr>
              <p:cNvSpPr/>
              <p:nvPr/>
            </p:nvSpPr>
            <p:spPr bwMode="auto">
              <a:xfrm>
                <a:off x="55114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highlight>
                    <a:srgbClr val="C0C0C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18578F90-DB8D-45A5-90D2-F1F5DB725E56}"/>
                  </a:ext>
                </a:extLst>
              </p:cNvPr>
              <p:cNvSpPr/>
              <p:nvPr/>
            </p:nvSpPr>
            <p:spPr bwMode="auto">
              <a:xfrm>
                <a:off x="1685325" y="3287288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5E363E16-99C4-4FDD-9999-CA4653FFA1DD}"/>
                  </a:ext>
                </a:extLst>
              </p:cNvPr>
              <p:cNvSpPr/>
              <p:nvPr/>
            </p:nvSpPr>
            <p:spPr bwMode="auto">
              <a:xfrm>
                <a:off x="551145" y="3282863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92D1CCA-0D2E-4F8D-B2AB-AE12B357A483}"/>
                  </a:ext>
                </a:extLst>
              </p:cNvPr>
              <p:cNvSpPr/>
              <p:nvPr/>
            </p:nvSpPr>
            <p:spPr bwMode="auto">
              <a:xfrm>
                <a:off x="168532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507D052B-A233-4F6A-9048-4832D497AC0A}"/>
                </a:ext>
              </a:extLst>
            </p:cNvPr>
            <p:cNvGrpSpPr/>
            <p:nvPr/>
          </p:nvGrpSpPr>
          <p:grpSpPr>
            <a:xfrm>
              <a:off x="571500" y="4734317"/>
              <a:ext cx="2040960" cy="1608801"/>
              <a:chOff x="551145" y="2392471"/>
              <a:chExt cx="2040960" cy="1608801"/>
            </a:xfrm>
            <a:solidFill>
              <a:schemeClr val="tx1">
                <a:lumMod val="75000"/>
              </a:schemeClr>
            </a:solidFill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3283E6B1-A808-4CE8-A3DB-F3BE4E3FA65D}"/>
                  </a:ext>
                </a:extLst>
              </p:cNvPr>
              <p:cNvSpPr/>
              <p:nvPr/>
            </p:nvSpPr>
            <p:spPr bwMode="auto">
              <a:xfrm>
                <a:off x="55114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highlight>
                    <a:srgbClr val="C0C0C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0031FCF8-1FD8-4CBB-809C-AB05A81BB549}"/>
                  </a:ext>
                </a:extLst>
              </p:cNvPr>
              <p:cNvSpPr/>
              <p:nvPr/>
            </p:nvSpPr>
            <p:spPr bwMode="auto">
              <a:xfrm>
                <a:off x="1685325" y="3287288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7335F548-4A1C-4938-B7D7-191D8E463193}"/>
                  </a:ext>
                </a:extLst>
              </p:cNvPr>
              <p:cNvSpPr/>
              <p:nvPr/>
            </p:nvSpPr>
            <p:spPr bwMode="auto">
              <a:xfrm>
                <a:off x="551145" y="3282863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A6EDB0AA-C4B3-4633-9A84-FAEB1A7BBDB8}"/>
                  </a:ext>
                </a:extLst>
              </p:cNvPr>
              <p:cNvSpPr/>
              <p:nvPr/>
            </p:nvSpPr>
            <p:spPr bwMode="auto">
              <a:xfrm>
                <a:off x="168532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27F3B7DC-7747-4913-81FF-6CE7B604050C}"/>
                </a:ext>
              </a:extLst>
            </p:cNvPr>
            <p:cNvGrpSpPr/>
            <p:nvPr/>
          </p:nvGrpSpPr>
          <p:grpSpPr>
            <a:xfrm>
              <a:off x="551145" y="2392471"/>
              <a:ext cx="2040960" cy="1608801"/>
              <a:chOff x="551145" y="2392471"/>
              <a:chExt cx="2040960" cy="1608801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BAB11830-E5A9-4151-A101-5A8B328F0230}"/>
                  </a:ext>
                </a:extLst>
              </p:cNvPr>
              <p:cNvGrpSpPr/>
              <p:nvPr/>
            </p:nvGrpSpPr>
            <p:grpSpPr>
              <a:xfrm>
                <a:off x="551145" y="2392471"/>
                <a:ext cx="2040960" cy="1608801"/>
                <a:chOff x="551145" y="2392471"/>
                <a:chExt cx="2040960" cy="1608801"/>
              </a:xfrm>
              <a:solidFill>
                <a:schemeClr val="tx1">
                  <a:lumMod val="75000"/>
                </a:schemeClr>
              </a:solidFill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9D62EE99-AB95-405A-9E22-391093E937DE}"/>
                    </a:ext>
                  </a:extLst>
                </p:cNvPr>
                <p:cNvSpPr/>
                <p:nvPr/>
              </p:nvSpPr>
              <p:spPr bwMode="auto">
                <a:xfrm>
                  <a:off x="551145" y="2392471"/>
                  <a:ext cx="906780" cy="713984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highlight>
                      <a:srgbClr val="C0C0C0"/>
                    </a:highlight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2A2A7DC5-70F2-4C17-A89F-5B7372FF4D3C}"/>
                    </a:ext>
                  </a:extLst>
                </p:cNvPr>
                <p:cNvSpPr/>
                <p:nvPr/>
              </p:nvSpPr>
              <p:spPr bwMode="auto">
                <a:xfrm>
                  <a:off x="1685325" y="3287288"/>
                  <a:ext cx="906780" cy="713984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400" b="0" i="0" u="none" strike="noStrike" cap="none" normalizeH="0" baseline="0">
                    <a:ln>
                      <a:noFill/>
                    </a:ln>
                    <a:solidFill>
                      <a:schemeClr val="bg1">
                        <a:lumMod val="75000"/>
                      </a:schemeClr>
                    </a:solidFill>
                    <a:effectLst/>
                    <a:highlight>
                      <a:srgbClr val="FFFF00"/>
                    </a:highlight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095D2C07-FDB7-43EF-8C6D-B8D970D0426C}"/>
                    </a:ext>
                  </a:extLst>
                </p:cNvPr>
                <p:cNvSpPr/>
                <p:nvPr/>
              </p:nvSpPr>
              <p:spPr bwMode="auto">
                <a:xfrm>
                  <a:off x="551145" y="3282863"/>
                  <a:ext cx="906780" cy="713984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400" b="0" i="0" u="none" strike="noStrike" cap="none" normalizeH="0" baseline="0">
                    <a:ln>
                      <a:noFill/>
                    </a:ln>
                    <a:solidFill>
                      <a:schemeClr val="bg1">
                        <a:lumMod val="75000"/>
                      </a:schemeClr>
                    </a:solidFill>
                    <a:effectLst/>
                    <a:highlight>
                      <a:srgbClr val="FFFF00"/>
                    </a:highlight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4BFAC034-6179-4124-934B-C0D8FB105270}"/>
                    </a:ext>
                  </a:extLst>
                </p:cNvPr>
                <p:cNvSpPr/>
                <p:nvPr/>
              </p:nvSpPr>
              <p:spPr bwMode="auto">
                <a:xfrm>
                  <a:off x="1685325" y="2392471"/>
                  <a:ext cx="906780" cy="713984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400" b="0" i="0" u="none" strike="noStrike" cap="none" normalizeH="0" baseline="0">
                    <a:ln>
                      <a:noFill/>
                    </a:ln>
                    <a:solidFill>
                      <a:schemeClr val="bg1">
                        <a:lumMod val="75000"/>
                      </a:schemeClr>
                    </a:solidFill>
                    <a:effectLst/>
                    <a:highlight>
                      <a:srgbClr val="FFFF00"/>
                    </a:highlight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C4F52DDA-7B7B-45E1-ACB1-8434C7753914}"/>
                  </a:ext>
                </a:extLst>
              </p:cNvPr>
              <p:cNvSpPr/>
              <p:nvPr/>
            </p:nvSpPr>
            <p:spPr>
              <a:xfrm>
                <a:off x="1251439" y="2516061"/>
                <a:ext cx="697627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000" b="1" dirty="0">
                    <a:solidFill>
                      <a:schemeClr val="tx2"/>
                    </a:solidFill>
                  </a:rPr>
                  <a:t>1</a:t>
                </a:r>
                <a:endParaRPr lang="en-GB" sz="8000" b="1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0F779582-16D9-49D1-86A2-57DA90DF332E}"/>
                </a:ext>
              </a:extLst>
            </p:cNvPr>
            <p:cNvSpPr/>
            <p:nvPr/>
          </p:nvSpPr>
          <p:spPr>
            <a:xfrm>
              <a:off x="4445236" y="4848187"/>
              <a:ext cx="697627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</a:rPr>
                <a:t>6</a:t>
              </a:r>
              <a:endParaRPr lang="en-GB" sz="8000" b="1" dirty="0">
                <a:solidFill>
                  <a:schemeClr val="tx2"/>
                </a:solidFill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CEC4C2FC-0550-47B2-B017-D441BF6D58AF}"/>
                </a:ext>
              </a:extLst>
            </p:cNvPr>
            <p:cNvSpPr/>
            <p:nvPr/>
          </p:nvSpPr>
          <p:spPr>
            <a:xfrm>
              <a:off x="1251439" y="4805642"/>
              <a:ext cx="697627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</a:rPr>
                <a:t>2</a:t>
              </a:r>
              <a:endParaRPr lang="en-GB" sz="8000" b="1" dirty="0">
                <a:solidFill>
                  <a:schemeClr val="tx2"/>
                </a:solidFill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98CCBDD-03C5-462F-986D-3574538DD4FC}"/>
                </a:ext>
              </a:extLst>
            </p:cNvPr>
            <p:cNvSpPr/>
            <p:nvPr/>
          </p:nvSpPr>
          <p:spPr>
            <a:xfrm>
              <a:off x="7471106" y="4848188"/>
              <a:ext cx="697627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</a:rPr>
                <a:t>4</a:t>
              </a:r>
              <a:endParaRPr lang="en-GB" sz="8000" b="1" dirty="0">
                <a:solidFill>
                  <a:schemeClr val="tx2"/>
                </a:solidFill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54BFD24-19B0-449B-AAF0-1288F2123D98}"/>
                </a:ext>
              </a:extLst>
            </p:cNvPr>
            <p:cNvSpPr/>
            <p:nvPr/>
          </p:nvSpPr>
          <p:spPr>
            <a:xfrm>
              <a:off x="7509804" y="2503534"/>
              <a:ext cx="697627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</a:rPr>
                <a:t>3</a:t>
              </a:r>
              <a:endParaRPr lang="en-GB" sz="8000" b="1" dirty="0">
                <a:solidFill>
                  <a:schemeClr val="tx2"/>
                </a:solidFill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C751B496-359C-41A4-B9D2-436CC6305499}"/>
                </a:ext>
              </a:extLst>
            </p:cNvPr>
            <p:cNvSpPr/>
            <p:nvPr/>
          </p:nvSpPr>
          <p:spPr>
            <a:xfrm>
              <a:off x="4423159" y="2516060"/>
              <a:ext cx="697627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</a:rPr>
                <a:t>5</a:t>
              </a:r>
              <a:endParaRPr lang="en-GB" sz="8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3" name="Smiley Face 2">
            <a:extLst>
              <a:ext uri="{FF2B5EF4-FFF2-40B4-BE49-F238E27FC236}">
                <a16:creationId xmlns:a16="http://schemas.microsoft.com/office/drawing/2014/main" id="{EC4FD901-96E3-43A7-80A6-0C06ED022D48}"/>
              </a:ext>
            </a:extLst>
          </p:cNvPr>
          <p:cNvSpPr/>
          <p:nvPr/>
        </p:nvSpPr>
        <p:spPr bwMode="auto">
          <a:xfrm>
            <a:off x="4445236" y="1664720"/>
            <a:ext cx="697627" cy="685800"/>
          </a:xfrm>
          <a:prstGeom prst="smileyFace">
            <a:avLst/>
          </a:prstGeom>
          <a:solidFill>
            <a:srgbClr val="FFFF0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572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§3.5 Note Taking &amp; Key Words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 dirty="0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EF112037-7924-4C0B-BF74-85CB98EB3D3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1F967DA-61E5-48ED-9F33-5EFA5E07C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>
            <a:normAutofit/>
          </a:bodyPr>
          <a:lstStyle/>
          <a:p>
            <a:r>
              <a:rPr lang="en-US" sz="2800" dirty="0"/>
              <a:t>Speaker: Present your homework presentation.</a:t>
            </a:r>
          </a:p>
          <a:p>
            <a:r>
              <a:rPr lang="en-US" sz="2800" dirty="0"/>
              <a:t>Listener: Interrupt.</a:t>
            </a:r>
          </a:p>
          <a:p>
            <a:endParaRPr lang="en-US" sz="2800" dirty="0"/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Listener: Ask clarification question</a:t>
            </a:r>
          </a:p>
          <a:p>
            <a:r>
              <a:rPr lang="en-US" sz="2800" dirty="0"/>
              <a:t>Speaker: Return to Topic</a:t>
            </a:r>
            <a:endParaRPr lang="en-GB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2A5107-D2FA-4DF7-B619-6C1661EA0989}"/>
              </a:ext>
            </a:extLst>
          </p:cNvPr>
          <p:cNvSpPr/>
          <p:nvPr/>
        </p:nvSpPr>
        <p:spPr bwMode="auto">
          <a:xfrm>
            <a:off x="571501" y="2371843"/>
            <a:ext cx="4213442" cy="1674063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</a:rPr>
              <a:t>Excuse me…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May I ask a question?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</a:rPr>
              <a:t>Excuse me please…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Sorry to interrupt but…</a:t>
            </a:r>
            <a:endParaRPr kumimoji="0" lang="en-GB" sz="2800" i="0" u="none" strike="noStrike" cap="none" normalizeH="0" baseline="0" dirty="0">
              <a:ln>
                <a:noFill/>
              </a:ln>
              <a:solidFill>
                <a:sysClr val="windowText" lastClr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28F60CE-465B-4BC6-8032-D50E28D2057D}"/>
              </a:ext>
            </a:extLst>
          </p:cNvPr>
          <p:cNvSpPr/>
          <p:nvPr/>
        </p:nvSpPr>
        <p:spPr bwMode="auto">
          <a:xfrm>
            <a:off x="3886201" y="4969949"/>
            <a:ext cx="4813649" cy="1674063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</a:rPr>
              <a:t>As I was saying…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Anyway…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</a:rPr>
              <a:t>Getting back to my story…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Now where was I? Oh yes…</a:t>
            </a:r>
            <a:endParaRPr kumimoji="0" lang="en-GB" sz="2800" i="0" u="none" strike="noStrike" cap="none" normalizeH="0" baseline="0" dirty="0">
              <a:ln>
                <a:noFill/>
              </a:ln>
              <a:solidFill>
                <a:sysClr val="windowText" lastClr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454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Identifying Key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Stenographer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A6AFE-3BE9-4B09-BA2D-4444869FD6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E32242E-D25A-45CB-B6BB-D2A9D081FE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18" name="Content Placeholder 7">
            <a:extLst>
              <a:ext uri="{FF2B5EF4-FFF2-40B4-BE49-F238E27FC236}">
                <a16:creationId xmlns:a16="http://schemas.microsoft.com/office/drawing/2014/main" id="{05FEF117-BA4E-43EE-B553-C96EC301BCB4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8839" y="1447800"/>
            <a:ext cx="3103614" cy="4231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24keywrdvo">
            <a:hlinkClick r:id="" action="ppaction://media"/>
            <a:extLst>
              <a:ext uri="{FF2B5EF4-FFF2-40B4-BE49-F238E27FC236}">
                <a16:creationId xmlns:a16="http://schemas.microsoft.com/office/drawing/2014/main" id="{8F6FE445-80D7-4FFC-8E38-C463EAD38CEB}"/>
              </a:ext>
            </a:extLst>
          </p:cNvPr>
          <p:cNvPicPr>
            <a:picLocks noGrp="1" noChangeAspect="1"/>
          </p:cNvPicPr>
          <p:nvPr>
            <p:ph sz="quarter" idx="14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97800" y="6273800"/>
            <a:ext cx="406400" cy="406400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DC8ECA-A1E5-4774-83D6-39BF28B2441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2FDBB4-3107-4CA6-A4E4-4C2991471838}"/>
              </a:ext>
            </a:extLst>
          </p:cNvPr>
          <p:cNvSpPr/>
          <p:nvPr/>
        </p:nvSpPr>
        <p:spPr>
          <a:xfrm>
            <a:off x="4776538" y="5717402"/>
            <a:ext cx="370572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" dirty="0">
                <a:solidFill>
                  <a:schemeClr val="bg1">
                    <a:lumMod val="65000"/>
                  </a:schemeClr>
                </a:solidFill>
              </a:rPr>
              <a:t>https://flickr.com/photos/library_of_congress/2163451008/in/photolist-4ibfBs-223KvSg-4ZJrbG-8eMY-2ggfKvi-e1uRs9-77HkQ8-653YFW-FKLj8S-2kH3RmR-9AqFgZ-2ivsggC-mdBLa6-HSbPj-2kvBbNG-2kdFv5L-7DTsfG-2UAmZm-6ZRAi4-2mm1RAd-2jYpeGM-3oyTig-2cf291B-2m4q7Xf-7fTaCk-2g8G2iX-gLmFxQ-2mMSmba-2kK1aYv-cUU8LC-2kJZ7iA-SSZxyQ-7ZYE56-2mLi4NX-2mvVe7F-npxJaz-2xhJXS-2jcaDo3-Yy9Fx1-6AW11j-2iGS76z-GpyQK-2iBry2Y-2jTcMw3-RMTTfN-6FkR7e-2kJVy3m-2mttcBC-XB5cMc-2iTbMg3</a:t>
            </a:r>
          </a:p>
        </p:txBody>
      </p:sp>
    </p:spTree>
    <p:extLst>
      <p:ext uri="{BB962C8B-B14F-4D97-AF65-F5344CB8AC3E}">
        <p14:creationId xmlns:p14="http://schemas.microsoft.com/office/powerpoint/2010/main" val="309581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9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0CC19C8-2A88-47F8-9242-7B115B37C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Identifying Key Words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076525A-046A-4FFA-94BC-2C7C13BC9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Key words NOT all words</a:t>
            </a:r>
          </a:p>
          <a:p>
            <a:r>
              <a:rPr lang="en-US" dirty="0"/>
              <a:t>Guidelines in note taking/recording key words</a:t>
            </a:r>
          </a:p>
          <a:p>
            <a:pPr lvl="1"/>
            <a:r>
              <a:rPr lang="en-US" dirty="0"/>
              <a:t>Begin with a general topic. What is the main point?</a:t>
            </a:r>
          </a:p>
          <a:p>
            <a:pPr lvl="1"/>
            <a:r>
              <a:rPr lang="en-US" dirty="0"/>
              <a:t>Use a Mind Map (best) or informal outline</a:t>
            </a:r>
          </a:p>
          <a:p>
            <a:pPr lvl="1"/>
            <a:r>
              <a:rPr lang="en-US" dirty="0"/>
              <a:t>Be selective.</a:t>
            </a:r>
          </a:p>
          <a:p>
            <a:pPr lvl="2"/>
            <a:r>
              <a:rPr lang="en-US" dirty="0"/>
              <a:t>Ignore unimportant words.</a:t>
            </a:r>
          </a:p>
          <a:p>
            <a:pPr lvl="2"/>
            <a:r>
              <a:rPr lang="en-US" dirty="0"/>
              <a:t>Omit “is”, “are” or use “=”</a:t>
            </a:r>
          </a:p>
          <a:p>
            <a:pPr lvl="2"/>
            <a:r>
              <a:rPr lang="en-US" dirty="0"/>
              <a:t>Ignore “filler words”, “return-topic” phrases…</a:t>
            </a:r>
            <a:endParaRPr lang="en-GB" dirty="0"/>
          </a:p>
          <a:p>
            <a:pPr lvl="1"/>
            <a:r>
              <a:rPr lang="en-US" dirty="0"/>
              <a:t>U</a:t>
            </a:r>
            <a:r>
              <a:rPr lang="en-GB" dirty="0"/>
              <a:t>se an informal outline.</a:t>
            </a:r>
          </a:p>
          <a:p>
            <a:pPr lvl="1"/>
            <a:r>
              <a:rPr lang="en-US" dirty="0"/>
              <a:t>U</a:t>
            </a:r>
            <a:r>
              <a:rPr lang="en-GB" dirty="0"/>
              <a:t>se abbreviations</a:t>
            </a:r>
          </a:p>
          <a:p>
            <a:pPr lvl="1"/>
            <a:r>
              <a:rPr lang="en-US" dirty="0"/>
              <a:t>N</a:t>
            </a:r>
            <a:r>
              <a:rPr lang="en-GB" dirty="0" err="1"/>
              <a:t>ote</a:t>
            </a:r>
            <a:r>
              <a:rPr lang="en-GB" dirty="0"/>
              <a:t> example</a:t>
            </a:r>
          </a:p>
          <a:p>
            <a:pPr lvl="1"/>
            <a:r>
              <a:rPr lang="en-US" dirty="0"/>
              <a:t>Underline or  star (*) key points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4203AF-4A73-4C2A-AC6B-5D74FBD6C5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Using Key Words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DB880BB3-321C-40DC-8B31-40FE1F5B156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858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Reducing Sentences to Key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saying </a:t>
            </a:r>
          </a:p>
          <a:p>
            <a:r>
              <a:rPr lang="en-CA" dirty="0"/>
              <a:t>Shakespeare</a:t>
            </a:r>
          </a:p>
          <a:p>
            <a:r>
              <a:rPr lang="en-CA"/>
              <a:t>proverb </a:t>
            </a:r>
          </a:p>
          <a:p>
            <a:r>
              <a:rPr lang="en-CA" dirty="0"/>
              <a:t>Bible </a:t>
            </a:r>
          </a:p>
          <a:p>
            <a:r>
              <a:rPr lang="en-CA" dirty="0"/>
              <a:t>euphemism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E32242E-D25A-45CB-B6BB-D2A9D081FE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9" name="24reducvo">
            <a:hlinkClick r:id="" action="ppaction://media"/>
            <a:extLst>
              <a:ext uri="{FF2B5EF4-FFF2-40B4-BE49-F238E27FC236}">
                <a16:creationId xmlns:a16="http://schemas.microsoft.com/office/drawing/2014/main" id="{C240CAE4-5D1B-42BE-81F8-B5CE6CEB0517}"/>
              </a:ext>
            </a:extLst>
          </p:cNvPr>
          <p:cNvPicPr>
            <a:picLocks noGrp="1" noChangeAspect="1"/>
          </p:cNvPicPr>
          <p:nvPr>
            <p:ph sz="quarter" idx="14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96200" y="6172200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196717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5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C09D0-D3A4-47AB-B61D-819E344C7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78" y="304800"/>
            <a:ext cx="8270322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2 Reducing Sentences to Key Words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6CD3AD1-5E11-4BD0-ADA0-E40BD4F1B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Listen to the paragraph</a:t>
            </a:r>
          </a:p>
          <a:p>
            <a:r>
              <a:rPr lang="en-US" dirty="0"/>
              <a:t>Sentence by sentence</a:t>
            </a:r>
          </a:p>
          <a:p>
            <a:pPr lvl="1"/>
            <a:r>
              <a:rPr lang="en-US" dirty="0"/>
              <a:t>Determine topic </a:t>
            </a:r>
          </a:p>
          <a:p>
            <a:pPr lvl="1"/>
            <a:r>
              <a:rPr lang="en-US" dirty="0"/>
              <a:t>Write down 3-4 key words.</a:t>
            </a:r>
          </a:p>
          <a:p>
            <a:pPr lvl="1"/>
            <a:r>
              <a:rPr lang="en-US" dirty="0"/>
              <a:t>Combine key words</a:t>
            </a:r>
            <a:r>
              <a:rPr lang="en-US" dirty="0">
                <a:sym typeface="Wingdings" panose="05000000000000000000" pitchFamily="2" charset="2"/>
              </a:rPr>
              <a:t> short note.</a:t>
            </a:r>
            <a:endParaRPr lang="en-GB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(Each sentence will be played 4x</a:t>
            </a:r>
            <a:r>
              <a:rPr lang="en-GB" dirty="0">
                <a:sym typeface="Wingdings" panose="05000000000000000000" pitchFamily="2" charset="2"/>
              </a:rPr>
              <a:t>)</a:t>
            </a: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DA716-1AAF-403E-B5D2-3ACE696818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Sentences </a:t>
            </a:r>
            <a:r>
              <a:rPr lang="en-CA" dirty="0">
                <a:sym typeface="Wingdings" panose="05000000000000000000" pitchFamily="2" charset="2"/>
              </a:rPr>
              <a:t> Key Words</a:t>
            </a:r>
            <a:endParaRPr lang="en-CA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3ADA1DB0-985A-4B2E-91D6-9E22DAD7E68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6" name="24reducpa">
            <a:hlinkClick r:id="" action="ppaction://media"/>
            <a:extLst>
              <a:ext uri="{FF2B5EF4-FFF2-40B4-BE49-F238E27FC236}">
                <a16:creationId xmlns:a16="http://schemas.microsoft.com/office/drawing/2014/main" id="{0E5A1EEB-9F04-4405-B46D-82C622BD3ED6}"/>
              </a:ext>
            </a:extLst>
          </p:cNvPr>
          <p:cNvPicPr>
            <a:picLocks noGrp="1" noChangeAspect="1"/>
          </p:cNvPicPr>
          <p:nvPr>
            <p:ph sz="quarter" idx="14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96200" y="6172200"/>
            <a:ext cx="609600" cy="609600"/>
          </a:xfr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724346D-2281-67C9-79F7-8CFDAFB53C4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7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41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C09D0-D3A4-47AB-B61D-819E344C7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78" y="304800"/>
            <a:ext cx="8270322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2 Reducing Sentences to Key Words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6CD3AD1-5E11-4BD0-ADA0-E40BD4F1B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Example</a:t>
            </a:r>
          </a:p>
          <a:p>
            <a:endParaRPr lang="en-US" dirty="0"/>
          </a:p>
          <a:p>
            <a:r>
              <a:rPr lang="en-US" dirty="0"/>
              <a:t>                                              Topic: Sleep habits                                            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DA716-1AAF-403E-B5D2-3ACE696818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Sentences </a:t>
            </a:r>
            <a:r>
              <a:rPr lang="en-CA" dirty="0">
                <a:sym typeface="Wingdings" panose="05000000000000000000" pitchFamily="2" charset="2"/>
              </a:rPr>
              <a:t> Key Words</a:t>
            </a:r>
            <a:endParaRPr lang="en-CA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3ADA1DB0-985A-4B2E-91D6-9E22DAD7E68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3" name="24say1">
            <a:hlinkClick r:id="" action="ppaction://media"/>
            <a:extLst>
              <a:ext uri="{FF2B5EF4-FFF2-40B4-BE49-F238E27FC236}">
                <a16:creationId xmlns:a16="http://schemas.microsoft.com/office/drawing/2014/main" id="{0239889C-F1F9-4F78-AC01-8C200BF61A09}"/>
              </a:ext>
            </a:extLst>
          </p:cNvPr>
          <p:cNvPicPr>
            <a:picLocks noGrp="1" noChangeAspect="1"/>
          </p:cNvPicPr>
          <p:nvPr>
            <p:ph sz="quarter" idx="14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96200" y="6172200"/>
            <a:ext cx="609600" cy="609600"/>
          </a:xfr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EAD3FA1D-F7E4-3439-4FE6-7B67765752B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3263E6-A900-4BB5-A75D-F31E9DB74CBF}"/>
              </a:ext>
            </a:extLst>
          </p:cNvPr>
          <p:cNvSpPr/>
          <p:nvPr/>
        </p:nvSpPr>
        <p:spPr bwMode="auto">
          <a:xfrm>
            <a:off x="571501" y="2371843"/>
            <a:ext cx="4213442" cy="1674063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</a:rPr>
              <a:t>“Early to bed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       and early to rise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makes a man healthy,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</a:rPr>
              <a:t>       wealthy and wise.”</a:t>
            </a:r>
            <a:endParaRPr kumimoji="0" lang="en-GB" sz="2800" i="0" u="none" strike="noStrike" cap="none" normalizeH="0" baseline="0" dirty="0">
              <a:ln>
                <a:noFill/>
              </a:ln>
              <a:solidFill>
                <a:sysClr val="windowText" lastClr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64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C09D0-D3A4-47AB-B61D-819E344C7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Reducing Sentences to Key Words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DA716-1AAF-403E-B5D2-3ACE696818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Sentences </a:t>
            </a:r>
            <a:r>
              <a:rPr lang="en-CA" dirty="0">
                <a:sym typeface="Wingdings" panose="05000000000000000000" pitchFamily="2" charset="2"/>
              </a:rPr>
              <a:t> Key Words</a:t>
            </a:r>
            <a:endParaRPr lang="en-CA" dirty="0"/>
          </a:p>
        </p:txBody>
      </p:sp>
      <p:pic>
        <p:nvPicPr>
          <p:cNvPr id="3" name="24say2">
            <a:hlinkClick r:id="" action="ppaction://media"/>
            <a:extLst>
              <a:ext uri="{FF2B5EF4-FFF2-40B4-BE49-F238E27FC236}">
                <a16:creationId xmlns:a16="http://schemas.microsoft.com/office/drawing/2014/main" id="{75606948-952E-41F9-8DDB-FC71C961E333}"/>
              </a:ext>
            </a:extLst>
          </p:cNvPr>
          <p:cNvPicPr>
            <a:picLocks noGrp="1" noChangeAspect="1"/>
          </p:cNvPicPr>
          <p:nvPr>
            <p:ph sz="quarter" idx="14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85327" y="4166072"/>
            <a:ext cx="609600" cy="609600"/>
          </a:xfrm>
        </p:spPr>
      </p:pic>
      <p:pic>
        <p:nvPicPr>
          <p:cNvPr id="5" name="24say3">
            <a:hlinkClick r:id="" action="ppaction://media"/>
            <a:extLst>
              <a:ext uri="{FF2B5EF4-FFF2-40B4-BE49-F238E27FC236}">
                <a16:creationId xmlns:a16="http://schemas.microsoft.com/office/drawing/2014/main" id="{9254E741-4EDF-42EA-97A6-B63A1EB6F62F}"/>
              </a:ext>
            </a:extLst>
          </p:cNvPr>
          <p:cNvPicPr>
            <a:picLocks noGrp="1" noChangeAspect="1"/>
          </p:cNvPicPr>
          <p:nvPr>
            <p:ph sz="quarter" idx="15"/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493990" y="4932979"/>
            <a:ext cx="609600" cy="6096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6CD3AD1-5E11-4BD0-ADA0-E40BD4F1B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                  Topic: Sleep habits</a:t>
            </a:r>
          </a:p>
          <a:p>
            <a:pPr marL="0" indent="0">
              <a:buNone/>
            </a:pPr>
            <a:r>
              <a:rPr lang="en-US" dirty="0"/>
              <a:t>                                                  early bed</a:t>
            </a:r>
            <a:r>
              <a:rPr lang="en-US" dirty="0">
                <a:sym typeface="Wingdings" panose="05000000000000000000" pitchFamily="2" charset="2"/>
              </a:rPr>
              <a:t> healthy</a:t>
            </a:r>
            <a:endParaRPr lang="en-US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3ADA1DB0-985A-4B2E-91D6-9E22DAD7E68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93263E6-A900-4BB5-A75D-F31E9DB74CBF}"/>
              </a:ext>
            </a:extLst>
          </p:cNvPr>
          <p:cNvSpPr/>
          <p:nvPr/>
        </p:nvSpPr>
        <p:spPr bwMode="auto">
          <a:xfrm>
            <a:off x="571501" y="2371843"/>
            <a:ext cx="4213442" cy="1674063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</a:rPr>
              <a:t>“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Early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</a:rPr>
              <a:t> to 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bed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       and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early</a:t>
            </a:r>
            <a:r>
              <a:rPr lang="en-US" sz="280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 to rise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makes a man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healthy</a:t>
            </a:r>
            <a:r>
              <a:rPr lang="en-US" sz="280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,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</a:rPr>
              <a:t>       wealthy and wise.”</a:t>
            </a:r>
            <a:endParaRPr kumimoji="0" lang="en-GB" sz="2800" i="0" u="none" strike="noStrike" cap="none" normalizeH="0" baseline="0" dirty="0">
              <a:ln>
                <a:noFill/>
              </a:ln>
              <a:solidFill>
                <a:sysClr val="windowText" lastClr="000000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1" name="24say1">
            <a:hlinkClick r:id="" action="ppaction://media"/>
            <a:extLst>
              <a:ext uri="{FF2B5EF4-FFF2-40B4-BE49-F238E27FC236}">
                <a16:creationId xmlns:a16="http://schemas.microsoft.com/office/drawing/2014/main" id="{5959D2F7-9396-4CAA-A73B-7509400E851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 bwMode="auto">
          <a:xfrm>
            <a:off x="2242521" y="1462226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24say4">
            <a:hlinkClick r:id="" action="ppaction://media"/>
            <a:extLst>
              <a:ext uri="{FF2B5EF4-FFF2-40B4-BE49-F238E27FC236}">
                <a16:creationId xmlns:a16="http://schemas.microsoft.com/office/drawing/2014/main" id="{13CEC6E0-8F30-4855-8C45-3982818AE92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893630" y="5603486"/>
            <a:ext cx="609600" cy="609600"/>
          </a:xfrm>
          <a:prstGeom prst="rect">
            <a:avLst/>
          </a:prstGeom>
        </p:spPr>
      </p:pic>
      <p:pic>
        <p:nvPicPr>
          <p:cNvPr id="15" name="24say5">
            <a:hlinkClick r:id="" action="ppaction://media"/>
            <a:extLst>
              <a:ext uri="{FF2B5EF4-FFF2-40B4-BE49-F238E27FC236}">
                <a16:creationId xmlns:a16="http://schemas.microsoft.com/office/drawing/2014/main" id="{BDE0E419-9166-4528-84D3-8EDFDEBD063F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319740" y="4260077"/>
            <a:ext cx="609600" cy="609600"/>
          </a:xfrm>
          <a:prstGeom prst="rect">
            <a:avLst/>
          </a:prstGeom>
        </p:spPr>
      </p:pic>
      <p:pic>
        <p:nvPicPr>
          <p:cNvPr id="16" name="24say6">
            <a:hlinkClick r:id="" action="ppaction://media"/>
            <a:extLst>
              <a:ext uri="{FF2B5EF4-FFF2-40B4-BE49-F238E27FC236}">
                <a16:creationId xmlns:a16="http://schemas.microsoft.com/office/drawing/2014/main" id="{4CE4B385-15DB-4790-82D0-ED7C9A81ED4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734509" y="4869677"/>
            <a:ext cx="609600" cy="609600"/>
          </a:xfrm>
          <a:prstGeom prst="rect">
            <a:avLst/>
          </a:prstGeom>
        </p:spPr>
      </p:pic>
      <p:pic>
        <p:nvPicPr>
          <p:cNvPr id="17" name="24say7">
            <a:hlinkClick r:id="" action="ppaction://media"/>
            <a:extLst>
              <a:ext uri="{FF2B5EF4-FFF2-40B4-BE49-F238E27FC236}">
                <a16:creationId xmlns:a16="http://schemas.microsoft.com/office/drawing/2014/main" id="{E6196889-AAAD-4DBE-861E-ED50DFD61943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276173" y="5627360"/>
            <a:ext cx="60960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DCA645-1BF1-D5C8-ECC7-F1D81D70EC22}"/>
              </a:ext>
            </a:extLst>
          </p:cNvPr>
          <p:cNvSpPr txBox="1"/>
          <p:nvPr/>
        </p:nvSpPr>
        <p:spPr>
          <a:xfrm>
            <a:off x="682083" y="6055958"/>
            <a:ext cx="82638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000" dirty="0"/>
              <a:t> 2		       3		    4		     5		     6		       7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9246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C09D0-D3A4-47AB-B61D-819E344C7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Reducing Sentences to Key Words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DA716-1AAF-403E-B5D2-3ACE696818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Sentences</a:t>
            </a:r>
            <a:r>
              <a:rPr lang="en-CA" dirty="0">
                <a:sym typeface="Wingdings" panose="05000000000000000000" pitchFamily="2" charset="2"/>
              </a:rPr>
              <a:t> Key Words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0190E7B-EA8A-4EBF-975D-E0B101A4336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451DF61-3631-4C5F-8947-D41F1C7F59E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6CD3AD1-5E11-4BD0-ADA0-E40BD4F1B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Discuss your answers</a:t>
            </a:r>
          </a:p>
          <a:p>
            <a:r>
              <a:rPr lang="en-US" dirty="0"/>
              <a:t>Can you less words, more symbols? 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3ADA1DB0-985A-4B2E-91D6-9E22DAD7E68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443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E6BDF-63E0-4A0E-B6E9-FEBCFF131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Combining Key Words </a:t>
            </a:r>
            <a:r>
              <a:rPr lang="en-CA" dirty="0">
                <a:sym typeface="Wingdings" panose="05000000000000000000" pitchFamily="2" charset="2"/>
              </a:rPr>
              <a:t> Paragraph</a:t>
            </a:r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76FABD5-CB98-4EFE-BFDE-E7B92A835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6781800" cy="4880811"/>
          </a:xfrm>
          <a:solidFill>
            <a:schemeClr val="tx1"/>
          </a:solidFill>
        </p:spPr>
        <p:txBody>
          <a:bodyPr>
            <a:normAutofit fontScale="92500" lnSpcReduction="10000"/>
          </a:bodyPr>
          <a:lstStyle/>
          <a:p>
            <a:r>
              <a:rPr lang="en-US" dirty="0"/>
              <a:t>Topic: Sayings</a:t>
            </a:r>
          </a:p>
          <a:p>
            <a:pPr lvl="1"/>
            <a:r>
              <a:rPr lang="en-US" dirty="0"/>
              <a:t>e.g. “Early to bed…”</a:t>
            </a:r>
          </a:p>
          <a:p>
            <a:pPr lvl="1"/>
            <a:r>
              <a:rPr lang="en-US" dirty="0"/>
              <a:t>many from</a:t>
            </a:r>
          </a:p>
          <a:p>
            <a:pPr lvl="2"/>
            <a:r>
              <a:rPr lang="en-US" dirty="0"/>
              <a:t>Shakespeare</a:t>
            </a:r>
          </a:p>
          <a:p>
            <a:pPr lvl="2"/>
            <a:r>
              <a:rPr lang="en-US" dirty="0"/>
              <a:t>Bible</a:t>
            </a:r>
          </a:p>
          <a:p>
            <a:pPr lvl="1"/>
            <a:r>
              <a:rPr lang="en-US" dirty="0"/>
              <a:t>Proverb:</a:t>
            </a:r>
          </a:p>
          <a:p>
            <a:pPr lvl="2"/>
            <a:r>
              <a:rPr lang="en-US" dirty="0"/>
              <a:t>Simple, concrete</a:t>
            </a:r>
          </a:p>
          <a:p>
            <a:pPr lvl="2"/>
            <a:r>
              <a:rPr lang="en-US" dirty="0"/>
              <a:t>common sense</a:t>
            </a:r>
          </a:p>
          <a:p>
            <a:pPr lvl="2"/>
            <a:r>
              <a:rPr lang="en-US" dirty="0"/>
              <a:t>&lt;7 words</a:t>
            </a:r>
          </a:p>
          <a:p>
            <a:pPr lvl="1"/>
            <a:r>
              <a:rPr lang="en-US" dirty="0"/>
              <a:t>Euphemisms:</a:t>
            </a:r>
          </a:p>
          <a:p>
            <a:pPr lvl="2"/>
            <a:r>
              <a:rPr lang="en-US" dirty="0"/>
              <a:t>harsh</a:t>
            </a:r>
            <a:r>
              <a:rPr lang="en-US" dirty="0">
                <a:sym typeface="Wingdings" panose="05000000000000000000" pitchFamily="2" charset="2"/>
              </a:rPr>
              <a:t> indirect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E.g. Dear John Letter end friendship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4F12E94-2EF9-484B-898D-90CCF07117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>
                <a:sym typeface="Wingdings" panose="05000000000000000000" pitchFamily="2" charset="2"/>
              </a:rPr>
              <a:t>Key Words  Paragraph Outline</a:t>
            </a:r>
            <a:endParaRPr lang="en-CA" dirty="0"/>
          </a:p>
        </p:txBody>
      </p:sp>
      <p:pic>
        <p:nvPicPr>
          <p:cNvPr id="3" name="24reducpa">
            <a:hlinkClick r:id="" action="ppaction://media"/>
            <a:extLst>
              <a:ext uri="{FF2B5EF4-FFF2-40B4-BE49-F238E27FC236}">
                <a16:creationId xmlns:a16="http://schemas.microsoft.com/office/drawing/2014/main" id="{24CCEE96-F60E-4307-BFAF-A8CB86DA73F4}"/>
              </a:ext>
            </a:extLst>
          </p:cNvPr>
          <p:cNvPicPr>
            <a:picLocks noGrp="1" noChangeAspect="1"/>
          </p:cNvPicPr>
          <p:nvPr>
            <p:ph sz="quarter" idx="14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96200" y="6172200"/>
            <a:ext cx="609600" cy="609600"/>
          </a:xfr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5836F6EC-3DA7-4354-9A50-8EEEFE28130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F062CC0E-20A6-4B52-A957-C05E548D3352}"/>
              </a:ext>
            </a:extLst>
          </p:cNvPr>
          <p:cNvGrpSpPr/>
          <p:nvPr/>
        </p:nvGrpSpPr>
        <p:grpSpPr>
          <a:xfrm>
            <a:off x="683793" y="1818255"/>
            <a:ext cx="6356675" cy="4630668"/>
            <a:chOff x="571498" y="1837294"/>
            <a:chExt cx="6356675" cy="4630668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4E80D85-1E91-4A29-8396-40CED2D5A13E}"/>
                </a:ext>
              </a:extLst>
            </p:cNvPr>
            <p:cNvSpPr/>
            <p:nvPr/>
          </p:nvSpPr>
          <p:spPr>
            <a:xfrm>
              <a:off x="5001138" y="1837294"/>
              <a:ext cx="44114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4000" b="1" dirty="0">
                  <a:solidFill>
                    <a:srgbClr val="0000FF"/>
                  </a:solidFill>
                </a:rPr>
                <a:t>1</a:t>
              </a:r>
              <a:endParaRPr lang="en-GB" sz="4000" b="1" dirty="0">
                <a:solidFill>
                  <a:srgbClr val="0000FF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BD9943B-BCA9-445C-A6B6-70B502F0043C}"/>
                </a:ext>
              </a:extLst>
            </p:cNvPr>
            <p:cNvSpPr/>
            <p:nvPr/>
          </p:nvSpPr>
          <p:spPr bwMode="auto">
            <a:xfrm>
              <a:off x="571500" y="2390274"/>
              <a:ext cx="3344779" cy="733926"/>
            </a:xfrm>
            <a:prstGeom prst="rect">
              <a:avLst/>
            </a:prstGeom>
            <a:noFill/>
            <a:ln w="571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71C7E9B-9027-402A-8C2E-63952CA3CF3E}"/>
                </a:ext>
              </a:extLst>
            </p:cNvPr>
            <p:cNvSpPr/>
            <p:nvPr/>
          </p:nvSpPr>
          <p:spPr bwMode="auto">
            <a:xfrm>
              <a:off x="571498" y="5043236"/>
              <a:ext cx="3344779" cy="824163"/>
            </a:xfrm>
            <a:prstGeom prst="rect">
              <a:avLst/>
            </a:prstGeom>
            <a:noFill/>
            <a:ln w="571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D4C2FD-F6C6-44EE-969E-C78738410EAC}"/>
                </a:ext>
              </a:extLst>
            </p:cNvPr>
            <p:cNvSpPr/>
            <p:nvPr/>
          </p:nvSpPr>
          <p:spPr bwMode="auto">
            <a:xfrm>
              <a:off x="571499" y="3581400"/>
              <a:ext cx="3344779" cy="1098884"/>
            </a:xfrm>
            <a:prstGeom prst="rect">
              <a:avLst/>
            </a:prstGeom>
            <a:noFill/>
            <a:ln w="571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Arrow: Left 15">
              <a:extLst>
                <a:ext uri="{FF2B5EF4-FFF2-40B4-BE49-F238E27FC236}">
                  <a16:creationId xmlns:a16="http://schemas.microsoft.com/office/drawing/2014/main" id="{3E2E98F4-D09B-4E29-ABA0-1C25C6B8636B}"/>
                </a:ext>
              </a:extLst>
            </p:cNvPr>
            <p:cNvSpPr/>
            <p:nvPr/>
          </p:nvSpPr>
          <p:spPr bwMode="auto">
            <a:xfrm>
              <a:off x="4253163" y="2017295"/>
              <a:ext cx="637674" cy="372979"/>
            </a:xfrm>
            <a:prstGeom prst="lef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7" name="Arrow: Left 16">
              <a:extLst>
                <a:ext uri="{FF2B5EF4-FFF2-40B4-BE49-F238E27FC236}">
                  <a16:creationId xmlns:a16="http://schemas.microsoft.com/office/drawing/2014/main" id="{E2441A92-FC36-4FC1-B136-1FE351FAF88C}"/>
                </a:ext>
              </a:extLst>
            </p:cNvPr>
            <p:cNvSpPr/>
            <p:nvPr/>
          </p:nvSpPr>
          <p:spPr bwMode="auto">
            <a:xfrm>
              <a:off x="4247147" y="2636921"/>
              <a:ext cx="637674" cy="372979"/>
            </a:xfrm>
            <a:prstGeom prst="lef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8" name="Arrow: Left 17">
              <a:extLst>
                <a:ext uri="{FF2B5EF4-FFF2-40B4-BE49-F238E27FC236}">
                  <a16:creationId xmlns:a16="http://schemas.microsoft.com/office/drawing/2014/main" id="{2ABC2FD5-3116-4C63-961E-0AFB1CA3ECAA}"/>
                </a:ext>
              </a:extLst>
            </p:cNvPr>
            <p:cNvSpPr/>
            <p:nvPr/>
          </p:nvSpPr>
          <p:spPr bwMode="auto">
            <a:xfrm>
              <a:off x="4247145" y="5131468"/>
              <a:ext cx="637674" cy="372979"/>
            </a:xfrm>
            <a:prstGeom prst="lef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Arrow: Left 18">
              <a:extLst>
                <a:ext uri="{FF2B5EF4-FFF2-40B4-BE49-F238E27FC236}">
                  <a16:creationId xmlns:a16="http://schemas.microsoft.com/office/drawing/2014/main" id="{543DB681-AF6C-4C4A-A388-F530C31E953C}"/>
                </a:ext>
              </a:extLst>
            </p:cNvPr>
            <p:cNvSpPr/>
            <p:nvPr/>
          </p:nvSpPr>
          <p:spPr bwMode="auto">
            <a:xfrm>
              <a:off x="4247145" y="4680284"/>
              <a:ext cx="637674" cy="372979"/>
            </a:xfrm>
            <a:prstGeom prst="lef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Arrow: Left 19">
              <a:extLst>
                <a:ext uri="{FF2B5EF4-FFF2-40B4-BE49-F238E27FC236}">
                  <a16:creationId xmlns:a16="http://schemas.microsoft.com/office/drawing/2014/main" id="{250277D6-C918-4BFE-B8EF-ACE227322685}"/>
                </a:ext>
              </a:extLst>
            </p:cNvPr>
            <p:cNvSpPr/>
            <p:nvPr/>
          </p:nvSpPr>
          <p:spPr bwMode="auto">
            <a:xfrm>
              <a:off x="4259177" y="3642561"/>
              <a:ext cx="637674" cy="372979"/>
            </a:xfrm>
            <a:prstGeom prst="lef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Arrow: Left 20">
              <a:extLst>
                <a:ext uri="{FF2B5EF4-FFF2-40B4-BE49-F238E27FC236}">
                  <a16:creationId xmlns:a16="http://schemas.microsoft.com/office/drawing/2014/main" id="{0DFC1946-AF71-49DB-B67D-E2093A2F325F}"/>
                </a:ext>
              </a:extLst>
            </p:cNvPr>
            <p:cNvSpPr/>
            <p:nvPr/>
          </p:nvSpPr>
          <p:spPr bwMode="auto">
            <a:xfrm>
              <a:off x="4259177" y="3206416"/>
              <a:ext cx="637674" cy="372979"/>
            </a:xfrm>
            <a:prstGeom prst="lef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Arrow: Left 21">
              <a:extLst>
                <a:ext uri="{FF2B5EF4-FFF2-40B4-BE49-F238E27FC236}">
                  <a16:creationId xmlns:a16="http://schemas.microsoft.com/office/drawing/2014/main" id="{6D8CA805-B8FD-433F-96AB-C7F7482D590F}"/>
                </a:ext>
              </a:extLst>
            </p:cNvPr>
            <p:cNvSpPr/>
            <p:nvPr/>
          </p:nvSpPr>
          <p:spPr bwMode="auto">
            <a:xfrm>
              <a:off x="5773153" y="5943600"/>
              <a:ext cx="637674" cy="372979"/>
            </a:xfrm>
            <a:prstGeom prst="lef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55902E6-7250-43BA-B146-C51BF3945B7C}"/>
                </a:ext>
              </a:extLst>
            </p:cNvPr>
            <p:cNvSpPr/>
            <p:nvPr/>
          </p:nvSpPr>
          <p:spPr>
            <a:xfrm>
              <a:off x="5009238" y="2494519"/>
              <a:ext cx="44114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4000" b="1" dirty="0">
                  <a:solidFill>
                    <a:srgbClr val="0000FF"/>
                  </a:solidFill>
                </a:rPr>
                <a:t>2</a:t>
              </a:r>
              <a:endParaRPr lang="en-GB" sz="4000" b="1" dirty="0">
                <a:solidFill>
                  <a:srgbClr val="0000FF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FC86376-DF3C-49FC-B1BE-AD97CCC8F119}"/>
                </a:ext>
              </a:extLst>
            </p:cNvPr>
            <p:cNvSpPr/>
            <p:nvPr/>
          </p:nvSpPr>
          <p:spPr>
            <a:xfrm>
              <a:off x="5007148" y="2961746"/>
              <a:ext cx="44114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4000" b="1" dirty="0">
                  <a:solidFill>
                    <a:srgbClr val="0000FF"/>
                  </a:solidFill>
                </a:rPr>
                <a:t>3</a:t>
              </a:r>
              <a:endParaRPr lang="en-GB" sz="4000" b="1" dirty="0">
                <a:solidFill>
                  <a:srgbClr val="0000FF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53366D5-2D96-4E89-BFDB-0511916C647D}"/>
                </a:ext>
              </a:extLst>
            </p:cNvPr>
            <p:cNvSpPr/>
            <p:nvPr/>
          </p:nvSpPr>
          <p:spPr>
            <a:xfrm>
              <a:off x="5002835" y="3422956"/>
              <a:ext cx="44114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4000" b="1" dirty="0">
                  <a:solidFill>
                    <a:srgbClr val="0000FF"/>
                  </a:solidFill>
                </a:rPr>
                <a:t>4</a:t>
              </a:r>
              <a:endParaRPr lang="en-GB" sz="4000" b="1" dirty="0">
                <a:solidFill>
                  <a:srgbClr val="0000FF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F84A63A-B311-4302-82AE-73C4D77F22D4}"/>
                </a:ext>
              </a:extLst>
            </p:cNvPr>
            <p:cNvSpPr/>
            <p:nvPr/>
          </p:nvSpPr>
          <p:spPr>
            <a:xfrm>
              <a:off x="4997130" y="4457671"/>
              <a:ext cx="44114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4000" b="1" dirty="0">
                  <a:solidFill>
                    <a:srgbClr val="0000FF"/>
                  </a:solidFill>
                </a:rPr>
                <a:t>5</a:t>
              </a:r>
              <a:endParaRPr lang="en-GB" sz="4000" b="1" dirty="0">
                <a:solidFill>
                  <a:srgbClr val="0000FF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106FC49-036A-4DCF-8B7F-8451EDD46681}"/>
                </a:ext>
              </a:extLst>
            </p:cNvPr>
            <p:cNvSpPr/>
            <p:nvPr/>
          </p:nvSpPr>
          <p:spPr>
            <a:xfrm>
              <a:off x="4995113" y="4964014"/>
              <a:ext cx="44114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4000" b="1" dirty="0">
                  <a:solidFill>
                    <a:srgbClr val="0000FF"/>
                  </a:solidFill>
                </a:rPr>
                <a:t>6</a:t>
              </a:r>
              <a:endParaRPr lang="en-GB" sz="4000" b="1" dirty="0">
                <a:solidFill>
                  <a:srgbClr val="0000FF"/>
                </a:solidFill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8ABAC84-1779-4708-B69B-68B5768C91D8}"/>
                </a:ext>
              </a:extLst>
            </p:cNvPr>
            <p:cNvSpPr/>
            <p:nvPr/>
          </p:nvSpPr>
          <p:spPr>
            <a:xfrm>
              <a:off x="6487027" y="5760076"/>
              <a:ext cx="44114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4000" b="1" dirty="0">
                  <a:solidFill>
                    <a:srgbClr val="0000FF"/>
                  </a:solidFill>
                </a:rPr>
                <a:t>7</a:t>
              </a:r>
              <a:endParaRPr lang="en-GB" sz="4000" b="1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525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64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E6BDF-63E0-4A0E-B6E9-FEBCFF131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Combining Key Words </a:t>
            </a:r>
            <a:r>
              <a:rPr lang="en-CA" dirty="0">
                <a:sym typeface="Wingdings" panose="05000000000000000000" pitchFamily="2" charset="2"/>
              </a:rPr>
              <a:t> Paragraph</a:t>
            </a:r>
            <a:endParaRPr lang="en-CA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4F12E94-2EF9-484B-898D-90CCF07117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85000" lnSpcReduction="10000"/>
          </a:bodyPr>
          <a:lstStyle/>
          <a:p>
            <a:r>
              <a:rPr lang="en-CA" dirty="0">
                <a:sym typeface="Wingdings" panose="05000000000000000000" pitchFamily="2" charset="2"/>
              </a:rPr>
              <a:t>Demo: Key Words  Paragraph Mind Map</a:t>
            </a:r>
            <a:endParaRPr lang="en-CA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5836F6EC-3DA7-4354-9A50-8EEEFE28130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65E825-47EA-7CC9-D7A3-65B67C8F9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DC25BE-F235-260E-7A7E-D1A41725EB0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310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1CB8C-16EF-4AC6-88F5-C5D1FFDB4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Choose a saying or proverb from the textbook</a:t>
            </a:r>
          </a:p>
          <a:p>
            <a:r>
              <a:rPr lang="en-US" dirty="0"/>
              <a:t>Divide into PRO (2 people) and CON (2 people) teams</a:t>
            </a:r>
          </a:p>
          <a:p>
            <a:r>
              <a:rPr lang="en-US" dirty="0"/>
              <a:t>Prepare your position (3 minutes)</a:t>
            </a:r>
          </a:p>
          <a:p>
            <a:r>
              <a:rPr lang="en-US" dirty="0"/>
              <a:t>Debate</a:t>
            </a:r>
          </a:p>
          <a:p>
            <a:pPr marL="457200" lvl="1" indent="0">
              <a:buNone/>
            </a:pPr>
            <a:r>
              <a:rPr lang="en-US" dirty="0"/>
              <a:t>: PRO representative  (90 s)</a:t>
            </a:r>
          </a:p>
          <a:p>
            <a:pPr marL="457200" lvl="1" indent="0">
              <a:buNone/>
            </a:pPr>
            <a:r>
              <a:rPr lang="en-US" dirty="0"/>
              <a:t>: CON representative (90 s)</a:t>
            </a:r>
          </a:p>
          <a:p>
            <a:pPr marL="457200" lvl="1" indent="0">
              <a:buNone/>
            </a:pPr>
            <a:r>
              <a:rPr lang="en-US" dirty="0"/>
              <a:t>: Q &amp; A (120 s)</a:t>
            </a:r>
          </a:p>
          <a:p>
            <a:pPr lvl="1"/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472E0-DEE2-44B8-97CC-FC5BB963ACA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Debating Popular Sayings</a:t>
            </a:r>
            <a:endParaRPr lang="en-GB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E3A05E4-0203-48AF-9E6A-23DBBBA248C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D67F04B-6CED-9E12-2498-5739CA12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125" y="304800"/>
            <a:ext cx="8270875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3 Combining Key Words </a:t>
            </a:r>
            <a:r>
              <a:rPr lang="en-CA" dirty="0">
                <a:sym typeface="Wingdings" panose="05000000000000000000" pitchFamily="2" charset="2"/>
              </a:rPr>
              <a:t> Paragraph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70161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C09D0-D3A4-47AB-B61D-819E344C7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Short Talk: Key works </a:t>
            </a:r>
            <a:r>
              <a:rPr lang="en-CA" dirty="0">
                <a:sym typeface="Wingdings" panose="05000000000000000000" pitchFamily="2" charset="2"/>
              </a:rPr>
              <a:t></a:t>
            </a:r>
            <a:r>
              <a:rPr lang="en-CA" dirty="0"/>
              <a:t>Mind Map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DA716-1AAF-403E-B5D2-3ACE696818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>
                <a:sym typeface="Wingdings" panose="05000000000000000000" pitchFamily="2" charset="2"/>
              </a:rPr>
              <a:t>TEDS Talk: Mind Mapping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0190E7B-EA8A-4EBF-975D-E0B101A4336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451DF61-3631-4C5F-8947-D41F1C7F59E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6CD3AD1-5E11-4BD0-ADA0-E40BD4F1B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to the lecture</a:t>
            </a:r>
          </a:p>
          <a:p>
            <a:r>
              <a:rPr lang="en-US" dirty="0"/>
              <a:t>We will play twice</a:t>
            </a:r>
          </a:p>
          <a:p>
            <a:r>
              <a:rPr lang="en-US" dirty="0"/>
              <a:t>Try to combine key words to understand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2AE8632-EA1C-C9A4-616B-2A76EDBDE12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130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Short Talk: Key works </a:t>
            </a:r>
            <a:r>
              <a:rPr lang="en-CA" dirty="0">
                <a:sym typeface="Wingdings" panose="05000000000000000000" pitchFamily="2" charset="2"/>
              </a:rPr>
              <a:t></a:t>
            </a:r>
            <a:r>
              <a:rPr lang="en-CA" dirty="0"/>
              <a:t>Mind Map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FF9354A-C3AD-4F2A-89E7-C072A86F958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CA" dirty="0"/>
                  <a:t>innocuous</a:t>
                </a:r>
              </a:p>
              <a:p>
                <a:r>
                  <a:rPr lang="en-CA" dirty="0"/>
                  <a:t>trillion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</m:sSup>
                  </m:oMath>
                </a14:m>
                <a:r>
                  <a:rPr lang="en-CA" dirty="0"/>
                  <a:t> ?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18</m:t>
                        </m:r>
                      </m:sup>
                    </m:sSup>
                  </m:oMath>
                </a14:m>
                <a:r>
                  <a:rPr lang="en-CA" dirty="0"/>
                  <a:t>) </a:t>
                </a:r>
              </a:p>
              <a:p>
                <a:pPr lvl="1"/>
                <a:r>
                  <a:rPr lang="en-CA" dirty="0"/>
                  <a:t>1,000,000,000,000</a:t>
                </a:r>
              </a:p>
              <a:p>
                <a:pPr lvl="1"/>
                <a:r>
                  <a:rPr lang="en-CA" dirty="0"/>
                  <a:t>1,000,000,000,000,000,000</a:t>
                </a:r>
              </a:p>
              <a:p>
                <a:pPr marL="0" indent="0">
                  <a:buNone/>
                </a:pPr>
                <a:endParaRPr lang="en-CA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FF9354A-C3AD-4F2A-89E7-C072A86F95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614" t="-164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E32242E-D25A-45CB-B6BB-D2A9D081FE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5" name="24redtalkv">
            <a:hlinkClick r:id="" action="ppaction://media"/>
            <a:extLst>
              <a:ext uri="{FF2B5EF4-FFF2-40B4-BE49-F238E27FC236}">
                <a16:creationId xmlns:a16="http://schemas.microsoft.com/office/drawing/2014/main" id="{0606BEB6-13B3-4F04-A007-567C766AA4BE}"/>
              </a:ext>
            </a:extLst>
          </p:cNvPr>
          <p:cNvPicPr>
            <a:picLocks noGrp="1" noChangeAspect="1"/>
          </p:cNvPicPr>
          <p:nvPr>
            <p:ph sz="quarter" idx="14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96200" y="6172200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122033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78" y="304800"/>
            <a:ext cx="8270322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4 Short Talk: Key works </a:t>
            </a:r>
            <a:r>
              <a:rPr lang="en-CA" dirty="0">
                <a:sym typeface="Wingdings" panose="05000000000000000000" pitchFamily="2" charset="2"/>
              </a:rPr>
              <a:t></a:t>
            </a:r>
            <a:r>
              <a:rPr lang="en-CA" dirty="0"/>
              <a:t>Mind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CA421-2DCE-4907-A5A9-5D64E0B87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1st Reading:  Listen carefully to the talk </a:t>
            </a:r>
          </a:p>
          <a:p>
            <a:r>
              <a:rPr lang="en-US" dirty="0"/>
              <a:t>2nd Presentation: Ask clarification questions </a:t>
            </a:r>
          </a:p>
          <a:p>
            <a:r>
              <a:rPr lang="en-US" dirty="0"/>
              <a:t>3rd Time: Combine and optimize (~50 key words) to capture the main ideas of the talk.</a:t>
            </a:r>
          </a:p>
          <a:p>
            <a:pPr lvl="1"/>
            <a:r>
              <a:rPr lang="en-US" dirty="0"/>
              <a:t>Linear Outline</a:t>
            </a:r>
          </a:p>
          <a:p>
            <a:pPr lvl="1"/>
            <a:r>
              <a:rPr lang="en-US" dirty="0"/>
              <a:t>Mind Map</a:t>
            </a:r>
          </a:p>
          <a:p>
            <a:r>
              <a:rPr lang="en-US" dirty="0"/>
              <a:t>4th Time: Compare with the Facilitator’s notes (not only 1 way is correct)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A6846DD-F350-4E20-AC3E-C37D6D7DBE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E36FB4F3-19F7-4C60-B2CC-4037D8D5B14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3C5A253-3101-4459-85C2-27875D7AFC7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2" name="24plast">
            <a:hlinkClick r:id="" action="ppaction://media"/>
            <a:extLst>
              <a:ext uri="{FF2B5EF4-FFF2-40B4-BE49-F238E27FC236}">
                <a16:creationId xmlns:a16="http://schemas.microsoft.com/office/drawing/2014/main" id="{A8A15690-4F1D-4FFB-B7E5-AA925FE1F1EE}"/>
              </a:ext>
            </a:extLst>
          </p:cNvPr>
          <p:cNvPicPr>
            <a:picLocks noGrp="1" noChangeAspect="1"/>
          </p:cNvPicPr>
          <p:nvPr>
            <p:ph sz="quarter" idx="1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10400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1851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Short Talk: Key works </a:t>
            </a:r>
            <a:r>
              <a:rPr lang="en-CA" dirty="0">
                <a:sym typeface="Wingdings" panose="05000000000000000000" pitchFamily="2" charset="2"/>
              </a:rPr>
              <a:t> </a:t>
            </a:r>
            <a:r>
              <a:rPr lang="en-CA" dirty="0"/>
              <a:t>Mind Map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BA77B-1A5F-4A71-8350-CD4C271C16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Disposable Plastic Bags (Mind Map)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E7870C7-02E5-4436-86B2-292773E87C7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2" name="24plast">
            <a:hlinkClick r:id="" action="ppaction://media"/>
            <a:extLst>
              <a:ext uri="{FF2B5EF4-FFF2-40B4-BE49-F238E27FC236}">
                <a16:creationId xmlns:a16="http://schemas.microsoft.com/office/drawing/2014/main" id="{A8A15690-4F1D-4FFB-B7E5-AA925FE1F1EE}"/>
              </a:ext>
            </a:extLst>
          </p:cNvPr>
          <p:cNvPicPr>
            <a:picLocks noGrp="1" noChangeAspect="1"/>
          </p:cNvPicPr>
          <p:nvPr>
            <p:ph sz="quarter" idx="1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12000" y="6273800"/>
            <a:ext cx="406400" cy="406400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D995D83-358A-4BAD-B322-4A4A1D5F0B8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12919EE9-3D56-4357-A2FF-B64A4585504D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2897268"/>
              </p:ext>
            </p:extLst>
          </p:nvPr>
        </p:nvGraphicFramePr>
        <p:xfrm>
          <a:off x="228600" y="2506395"/>
          <a:ext cx="8686800" cy="3062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6" imgW="12012393" imgH="4235992" progId="CorelDraw.Graphic.22">
                  <p:embed/>
                </p:oleObj>
              </mc:Choice>
              <mc:Fallback>
                <p:oleObj name="CorelDRAW" r:id="rId6" imgW="12012393" imgH="4235992" progId="CorelDraw.Graphic.22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35B4D2F5-DFD5-4E3E-A54B-813E8CC09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8600" y="2506395"/>
                        <a:ext cx="8686800" cy="3062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Oval 15">
            <a:extLst>
              <a:ext uri="{FF2B5EF4-FFF2-40B4-BE49-F238E27FC236}">
                <a16:creationId xmlns:a16="http://schemas.microsoft.com/office/drawing/2014/main" id="{9F7F3B20-A29E-4594-AA3E-D055C89919B7}"/>
              </a:ext>
            </a:extLst>
          </p:cNvPr>
          <p:cNvSpPr/>
          <p:nvPr/>
        </p:nvSpPr>
        <p:spPr bwMode="auto">
          <a:xfrm>
            <a:off x="5598695" y="5078629"/>
            <a:ext cx="2269958" cy="609600"/>
          </a:xfrm>
          <a:prstGeom prst="ellipse">
            <a:avLst/>
          </a:prstGeom>
          <a:noFill/>
          <a:ln w="57150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75B67E-5B69-4564-81E3-3C2D84899CFE}"/>
              </a:ext>
            </a:extLst>
          </p:cNvPr>
          <p:cNvSpPr/>
          <p:nvPr/>
        </p:nvSpPr>
        <p:spPr bwMode="auto">
          <a:xfrm>
            <a:off x="284746" y="2554705"/>
            <a:ext cx="3569369" cy="91841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4190B0-B0BA-47B2-BDA5-24E16C884A50}"/>
              </a:ext>
            </a:extLst>
          </p:cNvPr>
          <p:cNvSpPr/>
          <p:nvPr/>
        </p:nvSpPr>
        <p:spPr bwMode="auto">
          <a:xfrm>
            <a:off x="5327315" y="2554705"/>
            <a:ext cx="3569369" cy="91841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DD01AA-1FB0-4CA9-9E04-24F589E2949C}"/>
              </a:ext>
            </a:extLst>
          </p:cNvPr>
          <p:cNvSpPr/>
          <p:nvPr/>
        </p:nvSpPr>
        <p:spPr bwMode="auto">
          <a:xfrm>
            <a:off x="284747" y="4108375"/>
            <a:ext cx="3911696" cy="91841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BF5CD15-1C1A-4E94-BDDC-A81AC03C05AF}"/>
              </a:ext>
            </a:extLst>
          </p:cNvPr>
          <p:cNvGrpSpPr/>
          <p:nvPr/>
        </p:nvGrpSpPr>
        <p:grpSpPr>
          <a:xfrm>
            <a:off x="4754010" y="3634521"/>
            <a:ext cx="4073206" cy="1863911"/>
            <a:chOff x="4754010" y="3634521"/>
            <a:chExt cx="4073206" cy="186391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83F3387-F509-4A1A-9F0E-B71244DC2183}"/>
                </a:ext>
              </a:extLst>
            </p:cNvPr>
            <p:cNvSpPr/>
            <p:nvPr/>
          </p:nvSpPr>
          <p:spPr bwMode="auto">
            <a:xfrm>
              <a:off x="5327315" y="3634521"/>
              <a:ext cx="3499901" cy="186391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44AF0A6-11B1-492B-ACFB-5F0C1F140FE8}"/>
                </a:ext>
              </a:extLst>
            </p:cNvPr>
            <p:cNvSpPr/>
            <p:nvPr/>
          </p:nvSpPr>
          <p:spPr bwMode="auto">
            <a:xfrm>
              <a:off x="4754010" y="4237504"/>
              <a:ext cx="3499901" cy="5390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905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6" grpId="0" animBg="1"/>
      <p:bldP spid="18" grpId="0" animBg="1"/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Short Talk: Key works </a:t>
            </a:r>
            <a:r>
              <a:rPr lang="en-CA" dirty="0">
                <a:sym typeface="Wingdings" panose="05000000000000000000" pitchFamily="2" charset="2"/>
              </a:rPr>
              <a:t> </a:t>
            </a:r>
            <a:r>
              <a:rPr lang="en-CA" dirty="0"/>
              <a:t>Mind Map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37FC2C-DDC5-40B4-AE15-733D51DB0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/>
              <a:t>Problem:</a:t>
            </a:r>
          </a:p>
          <a:p>
            <a:pPr lvl="1"/>
            <a:r>
              <a:rPr lang="en-CA" dirty="0"/>
              <a:t>#:4-5 trillion</a:t>
            </a:r>
          </a:p>
          <a:p>
            <a:pPr lvl="1"/>
            <a:r>
              <a:rPr lang="en-CA" dirty="0"/>
              <a:t>lifetime: 15 to 1000 </a:t>
            </a:r>
            <a:r>
              <a:rPr lang="en-CA" dirty="0" err="1"/>
              <a:t>yrs</a:t>
            </a:r>
            <a:endParaRPr lang="en-CA" dirty="0"/>
          </a:p>
          <a:p>
            <a:r>
              <a:rPr lang="en-CA" dirty="0"/>
              <a:t>Killer</a:t>
            </a:r>
          </a:p>
          <a:p>
            <a:pPr lvl="1"/>
            <a:r>
              <a:rPr lang="en-CA" dirty="0"/>
              <a:t>Sea animals: 100,000/</a:t>
            </a:r>
            <a:r>
              <a:rPr lang="en-CA" dirty="0" err="1"/>
              <a:t>yr</a:t>
            </a:r>
            <a:endParaRPr lang="en-CA" dirty="0"/>
          </a:p>
          <a:p>
            <a:pPr lvl="1"/>
            <a:r>
              <a:rPr lang="en-CA" dirty="0"/>
              <a:t>humans</a:t>
            </a:r>
          </a:p>
          <a:p>
            <a:r>
              <a:rPr lang="en-CA" dirty="0"/>
              <a:t>Government efforts to reduce use</a:t>
            </a:r>
          </a:p>
          <a:p>
            <a:pPr lvl="1"/>
            <a:r>
              <a:rPr lang="en-CA" dirty="0"/>
              <a:t>ban: Kenya, Bangladesh</a:t>
            </a:r>
          </a:p>
          <a:p>
            <a:pPr lvl="1"/>
            <a:r>
              <a:rPr lang="en-CA" dirty="0"/>
              <a:t>tax: Taiwan, Ireland</a:t>
            </a:r>
          </a:p>
          <a:p>
            <a:r>
              <a:rPr lang="en-CA" dirty="0"/>
              <a:t>Alternatives</a:t>
            </a:r>
          </a:p>
          <a:p>
            <a:pPr lvl="1"/>
            <a:r>
              <a:rPr lang="en-CA" dirty="0"/>
              <a:t>Replace (X paper, X convenient)</a:t>
            </a:r>
          </a:p>
          <a:p>
            <a:pPr lvl="1"/>
            <a:r>
              <a:rPr lang="en-CA" dirty="0"/>
              <a:t>Recycle (X $$$)</a:t>
            </a:r>
          </a:p>
          <a:p>
            <a:pPr lvl="1"/>
            <a:r>
              <a:rPr lang="en-CA" dirty="0"/>
              <a:t>Reuse (simplest)</a:t>
            </a:r>
          </a:p>
          <a:p>
            <a:endParaRPr lang="en-CA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063206-BF32-4A0A-B023-87741CDC3F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Disposable Plastic Bags (Linear Outline)</a:t>
            </a:r>
          </a:p>
          <a:p>
            <a:endParaRPr lang="en-CA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6AE5D43-D9D9-4B71-988E-79A191C84CE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19D8D3F4-0FF4-4F84-A97C-FA9B03D28A2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pic>
        <p:nvPicPr>
          <p:cNvPr id="19" name="24plast">
            <a:hlinkClick r:id="" action="ppaction://media"/>
            <a:extLst>
              <a:ext uri="{FF2B5EF4-FFF2-40B4-BE49-F238E27FC236}">
                <a16:creationId xmlns:a16="http://schemas.microsoft.com/office/drawing/2014/main" id="{2FC9E203-3F12-431E-B232-1A675A62EEC9}"/>
              </a:ext>
            </a:extLst>
          </p:cNvPr>
          <p:cNvPicPr>
            <a:picLocks noGrp="1" noChangeAspect="1"/>
          </p:cNvPicPr>
          <p:nvPr>
            <p:ph sz="quarter" idx="1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10400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99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51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75CD4D4-1161-42A5-B517-4C8FDFD32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Homework &amp; Assignments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D166319-0775-4FAC-8F34-D120D444E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 the essay: “</a:t>
            </a:r>
            <a:r>
              <a:rPr lang="en-CA" dirty="0"/>
              <a:t>§</a:t>
            </a:r>
            <a:r>
              <a:rPr lang="en-US" dirty="0"/>
              <a:t>11.4 Studying in the USA”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r>
              <a:rPr lang="en-US" dirty="0"/>
              <a:t>Review </a:t>
            </a:r>
            <a:r>
              <a:rPr lang="en-CA" dirty="0"/>
              <a:t>§</a:t>
            </a:r>
            <a:r>
              <a:rPr lang="en-US" dirty="0"/>
              <a:t>3 for test (written)</a:t>
            </a:r>
          </a:p>
          <a:p>
            <a:r>
              <a:rPr lang="en-US" dirty="0"/>
              <a:t>Be prepared for a listening test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5159E46-0894-43E6-BF0B-FABA4E0DB84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GB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F0BF68C7-6652-43EF-AAFB-9DCC7109EB8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17" name="Picture 6">
            <a:hlinkClick r:id="rId3"/>
            <a:extLst>
              <a:ext uri="{FF2B5EF4-FFF2-40B4-BE49-F238E27FC236}">
                <a16:creationId xmlns:a16="http://schemas.microsoft.com/office/drawing/2014/main" id="{E188F6FF-1CC7-4C66-A3E8-016354C0E8AD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64635E-9FB9-4BD6-A0ED-0B0A37EC70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53" y="2026918"/>
            <a:ext cx="1450851" cy="73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8796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F0202A73-F6D8-4FD1-A6E1-FB749222C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92C998-4F62-4423-B488-47E7B5FF8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1674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C4AA3F4-B6D6-4D5E-AEE5-381C83BC3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61626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A81FFE0-90DD-4AF6-9272-2F600DEA1E91}"/>
              </a:ext>
            </a:extLst>
          </p:cNvPr>
          <p:cNvSpPr txBox="1"/>
          <p:nvPr/>
        </p:nvSpPr>
        <p:spPr>
          <a:xfrm>
            <a:off x="3390900" y="369124"/>
            <a:ext cx="2362200" cy="46166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Blank Slide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2C92848-20FE-4C97-8016-7002389DD7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174" y="2722562"/>
            <a:ext cx="1450851" cy="73152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6A28EA5-0D10-4B7D-9FEE-E6667108E6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1" y="5484803"/>
            <a:ext cx="1450851" cy="73152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9B795A8-E696-4430-AB82-1153E57C7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1" y="4569777"/>
            <a:ext cx="1450851" cy="73152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76F5F57-D79E-4E52-AA91-10CB6AEFDB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723" y="4611675"/>
            <a:ext cx="1447803" cy="7284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01E6226-F289-4BB5-AC6B-C7B0550574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847478"/>
            <a:ext cx="1450851" cy="73152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2270072-31E8-4583-96E6-58B0C46385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890" y="3693841"/>
            <a:ext cx="1450851" cy="72847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81DE3C2-3194-4160-B17C-7F80C0EC7C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44" y="3600509"/>
            <a:ext cx="1450851" cy="72847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C944B2D-EB43-4FA0-864B-C2CC1A26BF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2" y="2716011"/>
            <a:ext cx="1450851" cy="73152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CED0F05-123E-480A-AF10-3992999056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" y="1836873"/>
            <a:ext cx="1450851" cy="72847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4193E67-C840-4A96-8573-A07A81C09BD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001115"/>
            <a:ext cx="1450851" cy="73152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9DE3D0F-23DE-4DA4-853A-76CFCEF233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" y="976583"/>
            <a:ext cx="1450851" cy="731521"/>
          </a:xfrm>
          <a:prstGeom prst="rect">
            <a:avLst/>
          </a:prstGeom>
        </p:spPr>
      </p:pic>
      <p:pic>
        <p:nvPicPr>
          <p:cNvPr id="3" name="Picture 2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A907FB23-A56A-4F0B-8B14-4275845E667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499" y="1796240"/>
            <a:ext cx="2214872" cy="8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85077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kejiyingwen</Template>
  <TotalTime>452</TotalTime>
  <Words>756</Words>
  <Application>Microsoft Office PowerPoint</Application>
  <PresentationFormat>On-screen Show (4:3)</PresentationFormat>
  <Paragraphs>154</Paragraphs>
  <Slides>21</Slides>
  <Notes>0</Notes>
  <HiddenSlides>0</HiddenSlides>
  <MMClips>16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Cambria Math</vt:lpstr>
      <vt:lpstr>Times New Roman</vt:lpstr>
      <vt:lpstr>Wingdings</vt:lpstr>
      <vt:lpstr>ecp1026</vt:lpstr>
      <vt:lpstr>CorelDRAW</vt:lpstr>
      <vt:lpstr>§3.5 Note Taking &amp; Key Words</vt:lpstr>
      <vt:lpstr>§3.5 Note Taking &amp; Key Words</vt:lpstr>
      <vt:lpstr>§3.5 Note Taking &amp; Key Words</vt:lpstr>
      <vt:lpstr>§3.5 Note Taking &amp; Key Words</vt:lpstr>
      <vt:lpstr>1 Identifying Key Words</vt:lpstr>
      <vt:lpstr>1 Identifying Key Words</vt:lpstr>
      <vt:lpstr>2 Reducing Sentences to Key Words</vt:lpstr>
      <vt:lpstr>2 Reducing Sentences to Key Words</vt:lpstr>
      <vt:lpstr>2 Reducing Sentences to Key Words</vt:lpstr>
      <vt:lpstr>2 Reducing Sentences to Key Words</vt:lpstr>
      <vt:lpstr>2 Reducing Sentences to Key Words</vt:lpstr>
      <vt:lpstr>3 Combining Key Words  Paragraph</vt:lpstr>
      <vt:lpstr>3 Combining Key Words  Paragraph</vt:lpstr>
      <vt:lpstr>3 Combining Key Words  Paragraph</vt:lpstr>
      <vt:lpstr>4 Short Talk: Key works Mind Map</vt:lpstr>
      <vt:lpstr>4 Short Talk: Key works Mind Map</vt:lpstr>
      <vt:lpstr>4 Short Talk: Key works Mind Map</vt:lpstr>
      <vt:lpstr>4 Short Talk: Key works  Mind Map</vt:lpstr>
      <vt:lpstr>4 Short Talk: Key works  Mind Map</vt:lpstr>
      <vt:lpstr>5 Homework &amp; Assignments</vt:lpstr>
      <vt:lpstr>PowerPoint Presentation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Jonathon David White</dc:creator>
  <cp:lastModifiedBy>Jonathon David White</cp:lastModifiedBy>
  <cp:revision>97</cp:revision>
  <dcterms:created xsi:type="dcterms:W3CDTF">2021-12-08T04:30:48Z</dcterms:created>
  <dcterms:modified xsi:type="dcterms:W3CDTF">2023-12-21T03:36:58Z</dcterms:modified>
  <cp:category>course</cp:category>
</cp:coreProperties>
</file>